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281" r:id="rId2"/>
    <p:sldId id="282" r:id="rId3"/>
    <p:sldId id="285" r:id="rId4"/>
    <p:sldId id="306" r:id="rId5"/>
    <p:sldId id="308" r:id="rId6"/>
    <p:sldId id="309" r:id="rId7"/>
    <p:sldId id="310" r:id="rId8"/>
    <p:sldId id="311" r:id="rId9"/>
    <p:sldId id="307" r:id="rId10"/>
    <p:sldId id="312" r:id="rId11"/>
    <p:sldId id="283" r:id="rId12"/>
    <p:sldId id="295" r:id="rId13"/>
    <p:sldId id="296" r:id="rId14"/>
    <p:sldId id="297" r:id="rId15"/>
    <p:sldId id="298" r:id="rId16"/>
    <p:sldId id="299" r:id="rId17"/>
    <p:sldId id="300" r:id="rId18"/>
    <p:sldId id="284" r:id="rId19"/>
    <p:sldId id="286" r:id="rId20"/>
    <p:sldId id="301" r:id="rId21"/>
    <p:sldId id="367" r:id="rId22"/>
    <p:sldId id="302" r:id="rId23"/>
    <p:sldId id="303" r:id="rId24"/>
    <p:sldId id="287" r:id="rId25"/>
    <p:sldId id="368" r:id="rId26"/>
    <p:sldId id="288" r:id="rId27"/>
    <p:sldId id="304" r:id="rId28"/>
    <p:sldId id="313" r:id="rId29"/>
    <p:sldId id="314" r:id="rId30"/>
    <p:sldId id="315" r:id="rId31"/>
    <p:sldId id="317" r:id="rId32"/>
    <p:sldId id="305" r:id="rId33"/>
    <p:sldId id="318" r:id="rId34"/>
    <p:sldId id="316" r:id="rId35"/>
    <p:sldId id="319" r:id="rId36"/>
    <p:sldId id="329" r:id="rId37"/>
    <p:sldId id="330" r:id="rId38"/>
    <p:sldId id="335" r:id="rId39"/>
    <p:sldId id="333" r:id="rId40"/>
    <p:sldId id="325" r:id="rId41"/>
    <p:sldId id="326" r:id="rId42"/>
    <p:sldId id="320" r:id="rId43"/>
    <p:sldId id="323" r:id="rId44"/>
    <p:sldId id="324" r:id="rId45"/>
    <p:sldId id="327" r:id="rId46"/>
    <p:sldId id="331" r:id="rId47"/>
    <p:sldId id="332" r:id="rId48"/>
    <p:sldId id="321" r:id="rId49"/>
    <p:sldId id="336" r:id="rId50"/>
    <p:sldId id="337" r:id="rId51"/>
    <p:sldId id="322" r:id="rId52"/>
    <p:sldId id="328" r:id="rId53"/>
    <p:sldId id="339" r:id="rId54"/>
    <p:sldId id="341" r:id="rId55"/>
    <p:sldId id="342" r:id="rId56"/>
    <p:sldId id="340" r:id="rId57"/>
    <p:sldId id="334" r:id="rId58"/>
    <p:sldId id="344" r:id="rId59"/>
    <p:sldId id="343" r:id="rId60"/>
    <p:sldId id="338" r:id="rId61"/>
    <p:sldId id="365" r:id="rId62"/>
  </p:sldIdLst>
  <p:sldSz cx="9144000" cy="6858000" type="screen4x3"/>
  <p:notesSz cx="6858000" cy="9144000"/>
  <p:defaultTex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6" d="100"/>
          <a:sy n="116" d="100"/>
        </p:scale>
        <p:origin x="1329"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4EEE955-1992-471D-9869-926BBCAFBA0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fr-FR" altLang="fr-FR"/>
          </a:p>
        </p:txBody>
      </p:sp>
      <p:sp>
        <p:nvSpPr>
          <p:cNvPr id="4099" name="Rectangle 3">
            <a:extLst>
              <a:ext uri="{FF2B5EF4-FFF2-40B4-BE49-F238E27FC236}">
                <a16:creationId xmlns:a16="http://schemas.microsoft.com/office/drawing/2014/main" id="{8AE7F014-AC43-44E3-B9C1-1A28861C7402}"/>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fr-FR" altLang="fr-FR"/>
          </a:p>
        </p:txBody>
      </p:sp>
      <p:sp>
        <p:nvSpPr>
          <p:cNvPr id="2052" name="Rectangle 4">
            <a:extLst>
              <a:ext uri="{FF2B5EF4-FFF2-40B4-BE49-F238E27FC236}">
                <a16:creationId xmlns:a16="http://schemas.microsoft.com/office/drawing/2014/main" id="{BC08D4B5-A829-45D8-B9AC-E94996E6E343}"/>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923250ED-7368-49C1-A304-C0ABDEB30562}"/>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noProof="0"/>
              <a:t>Cliquez pour modifier les styles du texte du masque</a:t>
            </a:r>
          </a:p>
          <a:p>
            <a:pPr lvl="1"/>
            <a:r>
              <a:rPr lang="fr-FR" altLang="fr-FR" noProof="0"/>
              <a:t>Deuxième niveau</a:t>
            </a:r>
          </a:p>
          <a:p>
            <a:pPr lvl="2"/>
            <a:r>
              <a:rPr lang="fr-FR" altLang="fr-FR" noProof="0"/>
              <a:t>Troisième niveau</a:t>
            </a:r>
          </a:p>
          <a:p>
            <a:pPr lvl="3"/>
            <a:r>
              <a:rPr lang="fr-FR" altLang="fr-FR" noProof="0"/>
              <a:t>Quatrième niveau</a:t>
            </a:r>
          </a:p>
          <a:p>
            <a:pPr lvl="4"/>
            <a:r>
              <a:rPr lang="fr-FR" altLang="fr-FR" noProof="0"/>
              <a:t>Cinquième niveau</a:t>
            </a:r>
          </a:p>
        </p:txBody>
      </p:sp>
      <p:sp>
        <p:nvSpPr>
          <p:cNvPr id="4102" name="Rectangle 6">
            <a:extLst>
              <a:ext uri="{FF2B5EF4-FFF2-40B4-BE49-F238E27FC236}">
                <a16:creationId xmlns:a16="http://schemas.microsoft.com/office/drawing/2014/main" id="{26E9D708-13B5-4DDD-99E1-F7222EDE8007}"/>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fr-FR" altLang="fr-FR"/>
          </a:p>
        </p:txBody>
      </p:sp>
      <p:sp>
        <p:nvSpPr>
          <p:cNvPr id="4103" name="Rectangle 7">
            <a:extLst>
              <a:ext uri="{FF2B5EF4-FFF2-40B4-BE49-F238E27FC236}">
                <a16:creationId xmlns:a16="http://schemas.microsoft.com/office/drawing/2014/main" id="{26E11961-0AD7-43E7-A119-AFF53007F8F9}"/>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69508D9-769D-4B5C-9B7A-EBEE2BA9CE0E}"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777FAC3-8165-4EB3-8730-0AB783A9AEB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1E2A736-E66F-46AD-89FD-873B51565D52}" type="slidenum">
              <a:rPr lang="fr-FR" altLang="fr-FR" smtClean="0"/>
              <a:pPr/>
              <a:t>2</a:t>
            </a:fld>
            <a:endParaRPr lang="fr-FR" altLang="fr-FR"/>
          </a:p>
        </p:txBody>
      </p:sp>
      <p:sp>
        <p:nvSpPr>
          <p:cNvPr id="5123" name="Rectangle 2">
            <a:extLst>
              <a:ext uri="{FF2B5EF4-FFF2-40B4-BE49-F238E27FC236}">
                <a16:creationId xmlns:a16="http://schemas.microsoft.com/office/drawing/2014/main" id="{E58EAA8A-F6DB-403B-8689-51CFE3F06924}"/>
              </a:ext>
            </a:extLst>
          </p:cNvPr>
          <p:cNvSpPr>
            <a:spLocks noRot="1" noChangeArrowheads="1" noTextEdit="1"/>
          </p:cNvSpPr>
          <p:nvPr>
            <p:ph type="sldImg"/>
          </p:nvPr>
        </p:nvSpPr>
        <p:spPr>
          <a:ln/>
        </p:spPr>
      </p:sp>
      <p:sp>
        <p:nvSpPr>
          <p:cNvPr id="5124" name="Rectangle 3">
            <a:extLst>
              <a:ext uri="{FF2B5EF4-FFF2-40B4-BE49-F238E27FC236}">
                <a16:creationId xmlns:a16="http://schemas.microsoft.com/office/drawing/2014/main" id="{A78BACDB-B754-4B75-92E4-44CB744D1BC6}"/>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AE144BE4-4513-4C30-A8E1-1CA3CC726FF4}"/>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A760638-E81C-4B13-B42B-49783CF1A8C1}" type="slidenum">
              <a:rPr lang="fr-FR" altLang="fr-FR" smtClean="0"/>
              <a:pPr/>
              <a:t>11</a:t>
            </a:fld>
            <a:endParaRPr lang="fr-FR" altLang="fr-FR"/>
          </a:p>
        </p:txBody>
      </p:sp>
      <p:sp>
        <p:nvSpPr>
          <p:cNvPr id="23555" name="Rectangle 2">
            <a:extLst>
              <a:ext uri="{FF2B5EF4-FFF2-40B4-BE49-F238E27FC236}">
                <a16:creationId xmlns:a16="http://schemas.microsoft.com/office/drawing/2014/main" id="{ACC048DA-9199-441B-B870-0F307C66BC2C}"/>
              </a:ext>
            </a:extLst>
          </p:cNvPr>
          <p:cNvSpPr>
            <a:spLocks noRot="1" noChangeArrowheads="1" noTextEdit="1"/>
          </p:cNvSpPr>
          <p:nvPr>
            <p:ph type="sldImg"/>
          </p:nvPr>
        </p:nvSpPr>
        <p:spPr>
          <a:ln/>
        </p:spPr>
      </p:sp>
      <p:sp>
        <p:nvSpPr>
          <p:cNvPr id="23556" name="Rectangle 3">
            <a:extLst>
              <a:ext uri="{FF2B5EF4-FFF2-40B4-BE49-F238E27FC236}">
                <a16:creationId xmlns:a16="http://schemas.microsoft.com/office/drawing/2014/main" id="{507776CD-CE18-4759-BB6B-C6A31901D2DB}"/>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929C9DF5-EA60-4206-9251-1F866ED9ABF6}"/>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8DAE9D-3FD7-4D81-B2C1-198476A204D0}" type="slidenum">
              <a:rPr lang="fr-FR" altLang="fr-FR" smtClean="0"/>
              <a:pPr/>
              <a:t>12</a:t>
            </a:fld>
            <a:endParaRPr lang="fr-FR" altLang="fr-FR"/>
          </a:p>
        </p:txBody>
      </p:sp>
      <p:sp>
        <p:nvSpPr>
          <p:cNvPr id="25603" name="Rectangle 2">
            <a:extLst>
              <a:ext uri="{FF2B5EF4-FFF2-40B4-BE49-F238E27FC236}">
                <a16:creationId xmlns:a16="http://schemas.microsoft.com/office/drawing/2014/main" id="{B3C8A030-86FB-4C2E-BDC4-4080A82E4EE1}"/>
              </a:ext>
            </a:extLst>
          </p:cNvPr>
          <p:cNvSpPr>
            <a:spLocks noRot="1" noChangeArrowheads="1" noTextEdit="1"/>
          </p:cNvSpPr>
          <p:nvPr>
            <p:ph type="sldImg"/>
          </p:nvPr>
        </p:nvSpPr>
        <p:spPr>
          <a:ln/>
        </p:spPr>
      </p:sp>
      <p:sp>
        <p:nvSpPr>
          <p:cNvPr id="25604" name="Rectangle 3">
            <a:extLst>
              <a:ext uri="{FF2B5EF4-FFF2-40B4-BE49-F238E27FC236}">
                <a16:creationId xmlns:a16="http://schemas.microsoft.com/office/drawing/2014/main" id="{4644B4DF-57EB-40C5-B8A9-4126F8C55F82}"/>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5B5954AA-BEA9-42E6-8BA6-D3AE1997CA2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59B7C0-C2DB-4403-B348-4DEE30E9CAB8}" type="slidenum">
              <a:rPr lang="fr-FR" altLang="fr-FR" smtClean="0"/>
              <a:pPr/>
              <a:t>13</a:t>
            </a:fld>
            <a:endParaRPr lang="fr-FR" altLang="fr-FR"/>
          </a:p>
        </p:txBody>
      </p:sp>
      <p:sp>
        <p:nvSpPr>
          <p:cNvPr id="27651" name="Rectangle 2">
            <a:extLst>
              <a:ext uri="{FF2B5EF4-FFF2-40B4-BE49-F238E27FC236}">
                <a16:creationId xmlns:a16="http://schemas.microsoft.com/office/drawing/2014/main" id="{6158A420-260B-4E2B-BC34-5390B780B505}"/>
              </a:ext>
            </a:extLst>
          </p:cNvPr>
          <p:cNvSpPr>
            <a:spLocks noRot="1" noChangeArrowheads="1" noTextEdit="1"/>
          </p:cNvSpPr>
          <p:nvPr>
            <p:ph type="sldImg"/>
          </p:nvPr>
        </p:nvSpPr>
        <p:spPr>
          <a:ln/>
        </p:spPr>
      </p:sp>
      <p:sp>
        <p:nvSpPr>
          <p:cNvPr id="27652" name="Rectangle 3">
            <a:extLst>
              <a:ext uri="{FF2B5EF4-FFF2-40B4-BE49-F238E27FC236}">
                <a16:creationId xmlns:a16="http://schemas.microsoft.com/office/drawing/2014/main" id="{EC068138-20F1-4BE5-AD0C-CF9C65F0D5D6}"/>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812A6914-0F21-4C9D-B13B-2831DB29979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6E5C8E-B20A-4588-926C-88A2FB0AC890}" type="slidenum">
              <a:rPr lang="fr-FR" altLang="fr-FR" smtClean="0"/>
              <a:pPr/>
              <a:t>14</a:t>
            </a:fld>
            <a:endParaRPr lang="fr-FR" altLang="fr-FR"/>
          </a:p>
        </p:txBody>
      </p:sp>
      <p:sp>
        <p:nvSpPr>
          <p:cNvPr id="29699" name="Rectangle 2">
            <a:extLst>
              <a:ext uri="{FF2B5EF4-FFF2-40B4-BE49-F238E27FC236}">
                <a16:creationId xmlns:a16="http://schemas.microsoft.com/office/drawing/2014/main" id="{30A30436-65DC-4C25-9683-C24B06CAC296}"/>
              </a:ext>
            </a:extLst>
          </p:cNvPr>
          <p:cNvSpPr>
            <a:spLocks noRot="1" noChangeArrowheads="1" noTextEdit="1"/>
          </p:cNvSpPr>
          <p:nvPr>
            <p:ph type="sldImg"/>
          </p:nvPr>
        </p:nvSpPr>
        <p:spPr>
          <a:ln/>
        </p:spPr>
      </p:sp>
      <p:sp>
        <p:nvSpPr>
          <p:cNvPr id="29700" name="Rectangle 3">
            <a:extLst>
              <a:ext uri="{FF2B5EF4-FFF2-40B4-BE49-F238E27FC236}">
                <a16:creationId xmlns:a16="http://schemas.microsoft.com/office/drawing/2014/main" id="{1E07E077-6F56-460F-9BAA-10BC30C0329E}"/>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CE322C33-AB0A-4CEB-96C0-F9A26B08379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B164CC4-A990-4F21-A698-548A0439ED6F}" type="slidenum">
              <a:rPr lang="fr-FR" altLang="fr-FR" smtClean="0"/>
              <a:pPr/>
              <a:t>15</a:t>
            </a:fld>
            <a:endParaRPr lang="fr-FR" altLang="fr-FR"/>
          </a:p>
        </p:txBody>
      </p:sp>
      <p:sp>
        <p:nvSpPr>
          <p:cNvPr id="31747" name="Rectangle 2">
            <a:extLst>
              <a:ext uri="{FF2B5EF4-FFF2-40B4-BE49-F238E27FC236}">
                <a16:creationId xmlns:a16="http://schemas.microsoft.com/office/drawing/2014/main" id="{52B05953-45D3-4B38-B04A-32CD4F9132E0}"/>
              </a:ext>
            </a:extLst>
          </p:cNvPr>
          <p:cNvSpPr>
            <a:spLocks noRot="1" noChangeArrowheads="1" noTextEdit="1"/>
          </p:cNvSpPr>
          <p:nvPr>
            <p:ph type="sldImg"/>
          </p:nvPr>
        </p:nvSpPr>
        <p:spPr>
          <a:ln/>
        </p:spPr>
      </p:sp>
      <p:sp>
        <p:nvSpPr>
          <p:cNvPr id="31748" name="Rectangle 3">
            <a:extLst>
              <a:ext uri="{FF2B5EF4-FFF2-40B4-BE49-F238E27FC236}">
                <a16:creationId xmlns:a16="http://schemas.microsoft.com/office/drawing/2014/main" id="{737A4A22-53BA-46D5-9340-1FA7889E8569}"/>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15C75B8D-D635-448F-8CB6-91948BE4C0A1}"/>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B6BA74-DAC5-42D0-9A82-BBC5F4340273}" type="slidenum">
              <a:rPr lang="fr-FR" altLang="fr-FR" smtClean="0"/>
              <a:pPr/>
              <a:t>16</a:t>
            </a:fld>
            <a:endParaRPr lang="fr-FR" altLang="fr-FR"/>
          </a:p>
        </p:txBody>
      </p:sp>
      <p:sp>
        <p:nvSpPr>
          <p:cNvPr id="33795" name="Rectangle 2">
            <a:extLst>
              <a:ext uri="{FF2B5EF4-FFF2-40B4-BE49-F238E27FC236}">
                <a16:creationId xmlns:a16="http://schemas.microsoft.com/office/drawing/2014/main" id="{25CC239C-4904-4F3F-9CBD-3C06827EA536}"/>
              </a:ext>
            </a:extLst>
          </p:cNvPr>
          <p:cNvSpPr>
            <a:spLocks noRot="1" noChangeArrowheads="1" noTextEdit="1"/>
          </p:cNvSpPr>
          <p:nvPr>
            <p:ph type="sldImg"/>
          </p:nvPr>
        </p:nvSpPr>
        <p:spPr>
          <a:ln/>
        </p:spPr>
      </p:sp>
      <p:sp>
        <p:nvSpPr>
          <p:cNvPr id="33796" name="Rectangle 3">
            <a:extLst>
              <a:ext uri="{FF2B5EF4-FFF2-40B4-BE49-F238E27FC236}">
                <a16:creationId xmlns:a16="http://schemas.microsoft.com/office/drawing/2014/main" id="{BA1ECDAE-CCB3-46B7-AF6F-FBA6BC987547}"/>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570DF3B0-C3D9-430C-BDE4-32F6A9F49E4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F69D322-EE94-4EB2-92B1-F6A2FB4F0DBB}" type="slidenum">
              <a:rPr lang="fr-FR" altLang="fr-FR" smtClean="0"/>
              <a:pPr/>
              <a:t>17</a:t>
            </a:fld>
            <a:endParaRPr lang="fr-FR" altLang="fr-FR"/>
          </a:p>
        </p:txBody>
      </p:sp>
      <p:sp>
        <p:nvSpPr>
          <p:cNvPr id="35843" name="Rectangle 2">
            <a:extLst>
              <a:ext uri="{FF2B5EF4-FFF2-40B4-BE49-F238E27FC236}">
                <a16:creationId xmlns:a16="http://schemas.microsoft.com/office/drawing/2014/main" id="{7AB33712-56A3-4687-8181-B4C8F177778A}"/>
              </a:ext>
            </a:extLst>
          </p:cNvPr>
          <p:cNvSpPr>
            <a:spLocks noRot="1" noChangeArrowheads="1" noTextEdit="1"/>
          </p:cNvSpPr>
          <p:nvPr>
            <p:ph type="sldImg"/>
          </p:nvPr>
        </p:nvSpPr>
        <p:spPr>
          <a:ln/>
        </p:spPr>
      </p:sp>
      <p:sp>
        <p:nvSpPr>
          <p:cNvPr id="35844" name="Rectangle 3">
            <a:extLst>
              <a:ext uri="{FF2B5EF4-FFF2-40B4-BE49-F238E27FC236}">
                <a16:creationId xmlns:a16="http://schemas.microsoft.com/office/drawing/2014/main" id="{7CB07FFE-9209-47CC-B7EC-7EF5A2221E59}"/>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278F4EB5-7566-4E91-936D-5E1C037F671E}"/>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17D5DD7-26A8-4E35-86B6-B25D0C58738D}" type="slidenum">
              <a:rPr lang="fr-FR" altLang="fr-FR" smtClean="0"/>
              <a:pPr/>
              <a:t>18</a:t>
            </a:fld>
            <a:endParaRPr lang="fr-FR" altLang="fr-FR"/>
          </a:p>
        </p:txBody>
      </p:sp>
      <p:sp>
        <p:nvSpPr>
          <p:cNvPr id="37891" name="Rectangle 2">
            <a:extLst>
              <a:ext uri="{FF2B5EF4-FFF2-40B4-BE49-F238E27FC236}">
                <a16:creationId xmlns:a16="http://schemas.microsoft.com/office/drawing/2014/main" id="{1C6972D4-2745-45B2-873F-E63DF872F353}"/>
              </a:ext>
            </a:extLst>
          </p:cNvPr>
          <p:cNvSpPr>
            <a:spLocks noRot="1" noChangeArrowheads="1" noTextEdit="1"/>
          </p:cNvSpPr>
          <p:nvPr>
            <p:ph type="sldImg"/>
          </p:nvPr>
        </p:nvSpPr>
        <p:spPr>
          <a:ln/>
        </p:spPr>
      </p:sp>
      <p:sp>
        <p:nvSpPr>
          <p:cNvPr id="37892" name="Rectangle 3">
            <a:extLst>
              <a:ext uri="{FF2B5EF4-FFF2-40B4-BE49-F238E27FC236}">
                <a16:creationId xmlns:a16="http://schemas.microsoft.com/office/drawing/2014/main" id="{E1A752DA-DAE2-49D3-A6F1-F369D9816E45}"/>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095184CE-360E-460F-9B5A-A9CF67A99FE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B2E9A23-1452-4507-B1A0-FED9A1AC5148}" type="slidenum">
              <a:rPr lang="fr-FR" altLang="fr-FR" smtClean="0"/>
              <a:pPr/>
              <a:t>19</a:t>
            </a:fld>
            <a:endParaRPr lang="fr-FR" altLang="fr-FR"/>
          </a:p>
        </p:txBody>
      </p:sp>
      <p:sp>
        <p:nvSpPr>
          <p:cNvPr id="39939" name="Rectangle 2">
            <a:extLst>
              <a:ext uri="{FF2B5EF4-FFF2-40B4-BE49-F238E27FC236}">
                <a16:creationId xmlns:a16="http://schemas.microsoft.com/office/drawing/2014/main" id="{DC3D1C35-2AE2-45CE-AF8D-97AAAC44EB2B}"/>
              </a:ext>
            </a:extLst>
          </p:cNvPr>
          <p:cNvSpPr>
            <a:spLocks noRot="1" noChangeArrowheads="1" noTextEdit="1"/>
          </p:cNvSpPr>
          <p:nvPr>
            <p:ph type="sldImg"/>
          </p:nvPr>
        </p:nvSpPr>
        <p:spPr>
          <a:ln/>
        </p:spPr>
      </p:sp>
      <p:sp>
        <p:nvSpPr>
          <p:cNvPr id="39940" name="Rectangle 3">
            <a:extLst>
              <a:ext uri="{FF2B5EF4-FFF2-40B4-BE49-F238E27FC236}">
                <a16:creationId xmlns:a16="http://schemas.microsoft.com/office/drawing/2014/main" id="{CA8F0053-84B5-4191-9231-CFCEC4270C95}"/>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43CC207-1E45-4ECF-9F9D-5F66B6209617}"/>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8DBB50-F7AD-4A8A-9B61-7C507682F5FC}" type="slidenum">
              <a:rPr lang="fr-FR" altLang="fr-FR" smtClean="0"/>
              <a:pPr/>
              <a:t>20</a:t>
            </a:fld>
            <a:endParaRPr lang="fr-FR" altLang="fr-FR"/>
          </a:p>
        </p:txBody>
      </p:sp>
      <p:sp>
        <p:nvSpPr>
          <p:cNvPr id="41987" name="Rectangle 2">
            <a:extLst>
              <a:ext uri="{FF2B5EF4-FFF2-40B4-BE49-F238E27FC236}">
                <a16:creationId xmlns:a16="http://schemas.microsoft.com/office/drawing/2014/main" id="{E47ABA00-20A3-495A-BC6D-574B589C2D7A}"/>
              </a:ext>
            </a:extLst>
          </p:cNvPr>
          <p:cNvSpPr>
            <a:spLocks noRot="1" noChangeArrowheads="1" noTextEdit="1"/>
          </p:cNvSpPr>
          <p:nvPr>
            <p:ph type="sldImg"/>
          </p:nvPr>
        </p:nvSpPr>
        <p:spPr>
          <a:ln/>
        </p:spPr>
      </p:sp>
      <p:sp>
        <p:nvSpPr>
          <p:cNvPr id="41988" name="Rectangle 3">
            <a:extLst>
              <a:ext uri="{FF2B5EF4-FFF2-40B4-BE49-F238E27FC236}">
                <a16:creationId xmlns:a16="http://schemas.microsoft.com/office/drawing/2014/main" id="{D073B43F-8195-4358-A33A-C9C58D423AD5}"/>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EBB16009-1191-4078-B5A9-6E08DBFF9D91}"/>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0BF66E5-0942-4405-8466-650CDF10089C}" type="slidenum">
              <a:rPr lang="fr-FR" altLang="fr-FR" smtClean="0"/>
              <a:pPr/>
              <a:t>3</a:t>
            </a:fld>
            <a:endParaRPr lang="fr-FR" altLang="fr-FR"/>
          </a:p>
        </p:txBody>
      </p:sp>
      <p:sp>
        <p:nvSpPr>
          <p:cNvPr id="7171" name="Rectangle 2">
            <a:extLst>
              <a:ext uri="{FF2B5EF4-FFF2-40B4-BE49-F238E27FC236}">
                <a16:creationId xmlns:a16="http://schemas.microsoft.com/office/drawing/2014/main" id="{1418EE4D-690A-476F-9BCA-22E475640921}"/>
              </a:ext>
            </a:extLst>
          </p:cNvPr>
          <p:cNvSpPr>
            <a:spLocks noRot="1" noChangeArrowheads="1" noTextEdit="1"/>
          </p:cNvSpPr>
          <p:nvPr>
            <p:ph type="sldImg"/>
          </p:nvPr>
        </p:nvSpPr>
        <p:spPr>
          <a:ln/>
        </p:spPr>
      </p:sp>
      <p:sp>
        <p:nvSpPr>
          <p:cNvPr id="7172" name="Rectangle 3">
            <a:extLst>
              <a:ext uri="{FF2B5EF4-FFF2-40B4-BE49-F238E27FC236}">
                <a16:creationId xmlns:a16="http://schemas.microsoft.com/office/drawing/2014/main" id="{B3E86E65-F550-4947-99B6-0A6BA11E4E92}"/>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7DF1219C-07B4-49B7-8911-99B11A272591}"/>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3F136D-537E-4CFB-B38E-123D3F8A663A}" type="slidenum">
              <a:rPr lang="fr-FR" altLang="fr-FR" smtClean="0"/>
              <a:pPr/>
              <a:t>21</a:t>
            </a:fld>
            <a:endParaRPr lang="fr-FR" altLang="fr-FR"/>
          </a:p>
        </p:txBody>
      </p:sp>
      <p:sp>
        <p:nvSpPr>
          <p:cNvPr id="44035" name="Rectangle 2">
            <a:extLst>
              <a:ext uri="{FF2B5EF4-FFF2-40B4-BE49-F238E27FC236}">
                <a16:creationId xmlns:a16="http://schemas.microsoft.com/office/drawing/2014/main" id="{A2186E46-31C7-4CE4-A8F3-B025638CB7DA}"/>
              </a:ext>
            </a:extLst>
          </p:cNvPr>
          <p:cNvSpPr>
            <a:spLocks noRot="1" noChangeArrowheads="1" noTextEdit="1"/>
          </p:cNvSpPr>
          <p:nvPr>
            <p:ph type="sldImg"/>
          </p:nvPr>
        </p:nvSpPr>
        <p:spPr>
          <a:ln/>
        </p:spPr>
      </p:sp>
      <p:sp>
        <p:nvSpPr>
          <p:cNvPr id="44036" name="Rectangle 3">
            <a:extLst>
              <a:ext uri="{FF2B5EF4-FFF2-40B4-BE49-F238E27FC236}">
                <a16:creationId xmlns:a16="http://schemas.microsoft.com/office/drawing/2014/main" id="{63B7D924-B12F-422E-88B1-D8DF90AD41DA}"/>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86CB6C87-EF73-463A-B295-928EFDC554C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162C24-E112-4482-8243-62A456A8804A}" type="slidenum">
              <a:rPr lang="fr-FR" altLang="fr-FR" smtClean="0"/>
              <a:pPr/>
              <a:t>22</a:t>
            </a:fld>
            <a:endParaRPr lang="fr-FR" altLang="fr-FR"/>
          </a:p>
        </p:txBody>
      </p:sp>
      <p:sp>
        <p:nvSpPr>
          <p:cNvPr id="46083" name="Rectangle 2">
            <a:extLst>
              <a:ext uri="{FF2B5EF4-FFF2-40B4-BE49-F238E27FC236}">
                <a16:creationId xmlns:a16="http://schemas.microsoft.com/office/drawing/2014/main" id="{6EFF7244-B1D9-467E-9C71-4DF32C460293}"/>
              </a:ext>
            </a:extLst>
          </p:cNvPr>
          <p:cNvSpPr>
            <a:spLocks noRot="1" noChangeArrowheads="1" noTextEdit="1"/>
          </p:cNvSpPr>
          <p:nvPr>
            <p:ph type="sldImg"/>
          </p:nvPr>
        </p:nvSpPr>
        <p:spPr>
          <a:ln/>
        </p:spPr>
      </p:sp>
      <p:sp>
        <p:nvSpPr>
          <p:cNvPr id="46084" name="Rectangle 3">
            <a:extLst>
              <a:ext uri="{FF2B5EF4-FFF2-40B4-BE49-F238E27FC236}">
                <a16:creationId xmlns:a16="http://schemas.microsoft.com/office/drawing/2014/main" id="{EAEE4A17-79B5-4D94-9C33-1DA7A2985C4F}"/>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EAB843A1-4471-4064-9DC4-5ED0DAA64C14}"/>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DC663A-5DDC-4059-B4F7-95895A6C54E4}" type="slidenum">
              <a:rPr lang="fr-FR" altLang="fr-FR" smtClean="0"/>
              <a:pPr/>
              <a:t>23</a:t>
            </a:fld>
            <a:endParaRPr lang="fr-FR" altLang="fr-FR"/>
          </a:p>
        </p:txBody>
      </p:sp>
      <p:sp>
        <p:nvSpPr>
          <p:cNvPr id="48131" name="Rectangle 2">
            <a:extLst>
              <a:ext uri="{FF2B5EF4-FFF2-40B4-BE49-F238E27FC236}">
                <a16:creationId xmlns:a16="http://schemas.microsoft.com/office/drawing/2014/main" id="{F066F471-21C2-4389-B977-50ADB59F515E}"/>
              </a:ext>
            </a:extLst>
          </p:cNvPr>
          <p:cNvSpPr>
            <a:spLocks noRot="1" noChangeArrowheads="1" noTextEdit="1"/>
          </p:cNvSpPr>
          <p:nvPr>
            <p:ph type="sldImg"/>
          </p:nvPr>
        </p:nvSpPr>
        <p:spPr>
          <a:ln/>
        </p:spPr>
      </p:sp>
      <p:sp>
        <p:nvSpPr>
          <p:cNvPr id="48132" name="Rectangle 3">
            <a:extLst>
              <a:ext uri="{FF2B5EF4-FFF2-40B4-BE49-F238E27FC236}">
                <a16:creationId xmlns:a16="http://schemas.microsoft.com/office/drawing/2014/main" id="{2191868E-4D32-4C4F-83FC-EFEC49174604}"/>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E55201A0-8430-46D8-ADF4-38D0035C837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5CDD16-813C-4C47-A3BD-C27E324E906C}" type="slidenum">
              <a:rPr lang="fr-FR" altLang="fr-FR" smtClean="0"/>
              <a:pPr/>
              <a:t>24</a:t>
            </a:fld>
            <a:endParaRPr lang="fr-FR" altLang="fr-FR"/>
          </a:p>
        </p:txBody>
      </p:sp>
      <p:sp>
        <p:nvSpPr>
          <p:cNvPr id="50179" name="Rectangle 2">
            <a:extLst>
              <a:ext uri="{FF2B5EF4-FFF2-40B4-BE49-F238E27FC236}">
                <a16:creationId xmlns:a16="http://schemas.microsoft.com/office/drawing/2014/main" id="{72BB0991-F709-49DB-AF15-7000457A6A6C}"/>
              </a:ext>
            </a:extLst>
          </p:cNvPr>
          <p:cNvSpPr>
            <a:spLocks noRot="1" noChangeArrowheads="1" noTextEdit="1"/>
          </p:cNvSpPr>
          <p:nvPr>
            <p:ph type="sldImg"/>
          </p:nvPr>
        </p:nvSpPr>
        <p:spPr>
          <a:ln/>
        </p:spPr>
      </p:sp>
      <p:sp>
        <p:nvSpPr>
          <p:cNvPr id="50180" name="Rectangle 3">
            <a:extLst>
              <a:ext uri="{FF2B5EF4-FFF2-40B4-BE49-F238E27FC236}">
                <a16:creationId xmlns:a16="http://schemas.microsoft.com/office/drawing/2014/main" id="{18C938FF-24B6-4439-B71A-42C720CE3714}"/>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91D91659-7FE3-4A27-9A9B-41D756204723}"/>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15C275-0B88-4390-A4F2-D61347BBFDAA}" type="slidenum">
              <a:rPr lang="fr-FR" altLang="fr-FR" smtClean="0"/>
              <a:pPr/>
              <a:t>25</a:t>
            </a:fld>
            <a:endParaRPr lang="fr-FR" altLang="fr-FR"/>
          </a:p>
        </p:txBody>
      </p:sp>
      <p:sp>
        <p:nvSpPr>
          <p:cNvPr id="52227" name="Rectangle 2">
            <a:extLst>
              <a:ext uri="{FF2B5EF4-FFF2-40B4-BE49-F238E27FC236}">
                <a16:creationId xmlns:a16="http://schemas.microsoft.com/office/drawing/2014/main" id="{96895BAD-B2DD-4C06-B5C8-36A50BF43D1F}"/>
              </a:ext>
            </a:extLst>
          </p:cNvPr>
          <p:cNvSpPr>
            <a:spLocks noRot="1" noChangeArrowheads="1" noTextEdit="1"/>
          </p:cNvSpPr>
          <p:nvPr>
            <p:ph type="sldImg"/>
          </p:nvPr>
        </p:nvSpPr>
        <p:spPr>
          <a:ln/>
        </p:spPr>
      </p:sp>
      <p:sp>
        <p:nvSpPr>
          <p:cNvPr id="52228" name="Rectangle 3">
            <a:extLst>
              <a:ext uri="{FF2B5EF4-FFF2-40B4-BE49-F238E27FC236}">
                <a16:creationId xmlns:a16="http://schemas.microsoft.com/office/drawing/2014/main" id="{C4426798-7043-4BA3-95E9-9CB5DBB106CD}"/>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E57AC772-FBCD-461D-A238-AEA3E713828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7267371-2FA7-4EE8-8317-E739AE957694}" type="slidenum">
              <a:rPr lang="fr-FR" altLang="fr-FR" smtClean="0"/>
              <a:pPr/>
              <a:t>26</a:t>
            </a:fld>
            <a:endParaRPr lang="fr-FR" altLang="fr-FR"/>
          </a:p>
        </p:txBody>
      </p:sp>
      <p:sp>
        <p:nvSpPr>
          <p:cNvPr id="54275" name="Rectangle 2">
            <a:extLst>
              <a:ext uri="{FF2B5EF4-FFF2-40B4-BE49-F238E27FC236}">
                <a16:creationId xmlns:a16="http://schemas.microsoft.com/office/drawing/2014/main" id="{185E456B-ADBA-434C-9B24-C53BED55F2DE}"/>
              </a:ext>
            </a:extLst>
          </p:cNvPr>
          <p:cNvSpPr>
            <a:spLocks noRot="1" noChangeArrowheads="1" noTextEdit="1"/>
          </p:cNvSpPr>
          <p:nvPr>
            <p:ph type="sldImg"/>
          </p:nvPr>
        </p:nvSpPr>
        <p:spPr>
          <a:ln/>
        </p:spPr>
      </p:sp>
      <p:sp>
        <p:nvSpPr>
          <p:cNvPr id="54276" name="Rectangle 3">
            <a:extLst>
              <a:ext uri="{FF2B5EF4-FFF2-40B4-BE49-F238E27FC236}">
                <a16:creationId xmlns:a16="http://schemas.microsoft.com/office/drawing/2014/main" id="{C109E822-F18E-4021-859B-562CF385E8F6}"/>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6C5C4BD-6AC1-43DC-97F5-BB0E1E66E03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A15A927-03D9-4FC0-8C97-032401646632}" type="slidenum">
              <a:rPr lang="fr-FR" altLang="fr-FR" smtClean="0"/>
              <a:pPr/>
              <a:t>27</a:t>
            </a:fld>
            <a:endParaRPr lang="fr-FR" altLang="fr-FR"/>
          </a:p>
        </p:txBody>
      </p:sp>
      <p:sp>
        <p:nvSpPr>
          <p:cNvPr id="56323" name="Rectangle 2">
            <a:extLst>
              <a:ext uri="{FF2B5EF4-FFF2-40B4-BE49-F238E27FC236}">
                <a16:creationId xmlns:a16="http://schemas.microsoft.com/office/drawing/2014/main" id="{3FBE0C8C-5CDF-4F48-86FB-CEE0B0A864CC}"/>
              </a:ext>
            </a:extLst>
          </p:cNvPr>
          <p:cNvSpPr>
            <a:spLocks noRot="1" noChangeArrowheads="1" noTextEdit="1"/>
          </p:cNvSpPr>
          <p:nvPr>
            <p:ph type="sldImg"/>
          </p:nvPr>
        </p:nvSpPr>
        <p:spPr>
          <a:ln/>
        </p:spPr>
      </p:sp>
      <p:sp>
        <p:nvSpPr>
          <p:cNvPr id="56324" name="Rectangle 3">
            <a:extLst>
              <a:ext uri="{FF2B5EF4-FFF2-40B4-BE49-F238E27FC236}">
                <a16:creationId xmlns:a16="http://schemas.microsoft.com/office/drawing/2014/main" id="{1C4B8A02-D032-4D87-90D9-532C7381C163}"/>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A71E0AB9-3A09-454F-A1A9-FCFDBB00C088}"/>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BCFA1F-BFC6-43DC-AE75-97808950BD3A}" type="slidenum">
              <a:rPr lang="fr-FR" altLang="fr-FR" smtClean="0"/>
              <a:pPr/>
              <a:t>28</a:t>
            </a:fld>
            <a:endParaRPr lang="fr-FR" altLang="fr-FR"/>
          </a:p>
        </p:txBody>
      </p:sp>
      <p:sp>
        <p:nvSpPr>
          <p:cNvPr id="58371" name="Rectangle 2">
            <a:extLst>
              <a:ext uri="{FF2B5EF4-FFF2-40B4-BE49-F238E27FC236}">
                <a16:creationId xmlns:a16="http://schemas.microsoft.com/office/drawing/2014/main" id="{CE6F85DD-5CF1-49DA-BAF5-441C09CB8328}"/>
              </a:ext>
            </a:extLst>
          </p:cNvPr>
          <p:cNvSpPr>
            <a:spLocks noRot="1" noChangeArrowheads="1" noTextEdit="1"/>
          </p:cNvSpPr>
          <p:nvPr>
            <p:ph type="sldImg"/>
          </p:nvPr>
        </p:nvSpPr>
        <p:spPr>
          <a:ln/>
        </p:spPr>
      </p:sp>
      <p:sp>
        <p:nvSpPr>
          <p:cNvPr id="58372" name="Rectangle 3">
            <a:extLst>
              <a:ext uri="{FF2B5EF4-FFF2-40B4-BE49-F238E27FC236}">
                <a16:creationId xmlns:a16="http://schemas.microsoft.com/office/drawing/2014/main" id="{134BE8AC-1FF5-4243-ABCB-140F5BBCEF80}"/>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6F5A73E9-3133-4844-93C2-A3E4D9D18CC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0DC14E6-0C67-43B7-B23C-49D705C3A8B8}" type="slidenum">
              <a:rPr lang="fr-FR" altLang="fr-FR" smtClean="0"/>
              <a:pPr/>
              <a:t>29</a:t>
            </a:fld>
            <a:endParaRPr lang="fr-FR" altLang="fr-FR"/>
          </a:p>
        </p:txBody>
      </p:sp>
      <p:sp>
        <p:nvSpPr>
          <p:cNvPr id="60419" name="Rectangle 2">
            <a:extLst>
              <a:ext uri="{FF2B5EF4-FFF2-40B4-BE49-F238E27FC236}">
                <a16:creationId xmlns:a16="http://schemas.microsoft.com/office/drawing/2014/main" id="{328FD3BF-125A-4507-B20C-605EC9437212}"/>
              </a:ext>
            </a:extLst>
          </p:cNvPr>
          <p:cNvSpPr>
            <a:spLocks noRot="1" noChangeArrowheads="1" noTextEdit="1"/>
          </p:cNvSpPr>
          <p:nvPr>
            <p:ph type="sldImg"/>
          </p:nvPr>
        </p:nvSpPr>
        <p:spPr>
          <a:ln/>
        </p:spPr>
      </p:sp>
      <p:sp>
        <p:nvSpPr>
          <p:cNvPr id="60420" name="Rectangle 3">
            <a:extLst>
              <a:ext uri="{FF2B5EF4-FFF2-40B4-BE49-F238E27FC236}">
                <a16:creationId xmlns:a16="http://schemas.microsoft.com/office/drawing/2014/main" id="{16718A9C-0F83-442F-8CC9-3D4AF885867B}"/>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0E48DDE3-C4E1-4BB0-8D77-74B1A98866C7}"/>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0963A0-8190-4EA2-A8B3-D571C2FD201B}" type="slidenum">
              <a:rPr lang="fr-FR" altLang="fr-FR" smtClean="0"/>
              <a:pPr/>
              <a:t>30</a:t>
            </a:fld>
            <a:endParaRPr lang="fr-FR" altLang="fr-FR"/>
          </a:p>
        </p:txBody>
      </p:sp>
      <p:sp>
        <p:nvSpPr>
          <p:cNvPr id="62467" name="Rectangle 2">
            <a:extLst>
              <a:ext uri="{FF2B5EF4-FFF2-40B4-BE49-F238E27FC236}">
                <a16:creationId xmlns:a16="http://schemas.microsoft.com/office/drawing/2014/main" id="{25BA3E32-3553-4D6C-AEC1-810B6AD43EE8}"/>
              </a:ext>
            </a:extLst>
          </p:cNvPr>
          <p:cNvSpPr>
            <a:spLocks noRot="1" noChangeArrowheads="1" noTextEdit="1"/>
          </p:cNvSpPr>
          <p:nvPr>
            <p:ph type="sldImg"/>
          </p:nvPr>
        </p:nvSpPr>
        <p:spPr>
          <a:ln/>
        </p:spPr>
      </p:sp>
      <p:sp>
        <p:nvSpPr>
          <p:cNvPr id="62468" name="Rectangle 3">
            <a:extLst>
              <a:ext uri="{FF2B5EF4-FFF2-40B4-BE49-F238E27FC236}">
                <a16:creationId xmlns:a16="http://schemas.microsoft.com/office/drawing/2014/main" id="{EEDDEF8E-FA70-4648-A84A-2B5C72F734C5}"/>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2B40BD87-1C77-4A9B-B1EA-237506A030D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ABDF90C-111A-4A69-87DA-36FE0922A665}" type="slidenum">
              <a:rPr lang="fr-FR" altLang="fr-FR" smtClean="0"/>
              <a:pPr/>
              <a:t>4</a:t>
            </a:fld>
            <a:endParaRPr lang="fr-FR" altLang="fr-FR"/>
          </a:p>
        </p:txBody>
      </p:sp>
      <p:sp>
        <p:nvSpPr>
          <p:cNvPr id="9219" name="Rectangle 2">
            <a:extLst>
              <a:ext uri="{FF2B5EF4-FFF2-40B4-BE49-F238E27FC236}">
                <a16:creationId xmlns:a16="http://schemas.microsoft.com/office/drawing/2014/main" id="{28E88A40-9D3F-42F3-8F3F-A0171ABF17E9}"/>
              </a:ext>
            </a:extLst>
          </p:cNvPr>
          <p:cNvSpPr>
            <a:spLocks noRot="1" noChangeArrowheads="1" noTextEdit="1"/>
          </p:cNvSpPr>
          <p:nvPr>
            <p:ph type="sldImg"/>
          </p:nvPr>
        </p:nvSpPr>
        <p:spPr>
          <a:ln/>
        </p:spPr>
      </p:sp>
      <p:sp>
        <p:nvSpPr>
          <p:cNvPr id="9220" name="Rectangle 3">
            <a:extLst>
              <a:ext uri="{FF2B5EF4-FFF2-40B4-BE49-F238E27FC236}">
                <a16:creationId xmlns:a16="http://schemas.microsoft.com/office/drawing/2014/main" id="{1CCEA2EC-3CCA-40FC-84C4-D164217060BE}"/>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DE60483B-93F8-4A3C-B216-F7B5D8486544}"/>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C9554E-5F1D-4294-8B7A-E3E221F3BAD8}" type="slidenum">
              <a:rPr lang="fr-FR" altLang="fr-FR" smtClean="0"/>
              <a:pPr/>
              <a:t>31</a:t>
            </a:fld>
            <a:endParaRPr lang="fr-FR" altLang="fr-FR"/>
          </a:p>
        </p:txBody>
      </p:sp>
      <p:sp>
        <p:nvSpPr>
          <p:cNvPr id="64515" name="Rectangle 2">
            <a:extLst>
              <a:ext uri="{FF2B5EF4-FFF2-40B4-BE49-F238E27FC236}">
                <a16:creationId xmlns:a16="http://schemas.microsoft.com/office/drawing/2014/main" id="{38A6D232-C35C-4FA0-82E4-93C7724609F4}"/>
              </a:ext>
            </a:extLst>
          </p:cNvPr>
          <p:cNvSpPr>
            <a:spLocks noRot="1" noChangeArrowheads="1" noTextEdit="1"/>
          </p:cNvSpPr>
          <p:nvPr>
            <p:ph type="sldImg"/>
          </p:nvPr>
        </p:nvSpPr>
        <p:spPr>
          <a:ln/>
        </p:spPr>
      </p:sp>
      <p:sp>
        <p:nvSpPr>
          <p:cNvPr id="64516" name="Rectangle 3">
            <a:extLst>
              <a:ext uri="{FF2B5EF4-FFF2-40B4-BE49-F238E27FC236}">
                <a16:creationId xmlns:a16="http://schemas.microsoft.com/office/drawing/2014/main" id="{90FC5D3C-2D01-4806-B4E0-1A265B21E30D}"/>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EB92E53-AA36-425D-B2CF-19860DB7D1D2}"/>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BEA7BA-4983-4718-B333-785AD234D34B}" type="slidenum">
              <a:rPr lang="fr-FR" altLang="fr-FR" smtClean="0"/>
              <a:pPr/>
              <a:t>32</a:t>
            </a:fld>
            <a:endParaRPr lang="fr-FR" altLang="fr-FR"/>
          </a:p>
        </p:txBody>
      </p:sp>
      <p:sp>
        <p:nvSpPr>
          <p:cNvPr id="66563" name="Rectangle 2">
            <a:extLst>
              <a:ext uri="{FF2B5EF4-FFF2-40B4-BE49-F238E27FC236}">
                <a16:creationId xmlns:a16="http://schemas.microsoft.com/office/drawing/2014/main" id="{37C7E61A-C53B-4567-8418-59F764065D68}"/>
              </a:ext>
            </a:extLst>
          </p:cNvPr>
          <p:cNvSpPr>
            <a:spLocks noRot="1" noChangeArrowheads="1" noTextEdit="1"/>
          </p:cNvSpPr>
          <p:nvPr>
            <p:ph type="sldImg"/>
          </p:nvPr>
        </p:nvSpPr>
        <p:spPr>
          <a:ln/>
        </p:spPr>
      </p:sp>
      <p:sp>
        <p:nvSpPr>
          <p:cNvPr id="66564" name="Rectangle 3">
            <a:extLst>
              <a:ext uri="{FF2B5EF4-FFF2-40B4-BE49-F238E27FC236}">
                <a16:creationId xmlns:a16="http://schemas.microsoft.com/office/drawing/2014/main" id="{B04E27A4-FC79-417F-952C-8E69E605C2A4}"/>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0078B555-A8BC-477E-815F-5855E9568F6B}"/>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4AA30D-B3E6-4F36-8A24-30DDB2F49CCE}" type="slidenum">
              <a:rPr lang="fr-FR" altLang="fr-FR" smtClean="0"/>
              <a:pPr/>
              <a:t>33</a:t>
            </a:fld>
            <a:endParaRPr lang="fr-FR" altLang="fr-FR"/>
          </a:p>
        </p:txBody>
      </p:sp>
      <p:sp>
        <p:nvSpPr>
          <p:cNvPr id="68611" name="Rectangle 2">
            <a:extLst>
              <a:ext uri="{FF2B5EF4-FFF2-40B4-BE49-F238E27FC236}">
                <a16:creationId xmlns:a16="http://schemas.microsoft.com/office/drawing/2014/main" id="{6CCCA2AF-0DE9-476F-BDA2-CD9370AFD0E6}"/>
              </a:ext>
            </a:extLst>
          </p:cNvPr>
          <p:cNvSpPr>
            <a:spLocks noRot="1" noChangeArrowheads="1" noTextEdit="1"/>
          </p:cNvSpPr>
          <p:nvPr>
            <p:ph type="sldImg"/>
          </p:nvPr>
        </p:nvSpPr>
        <p:spPr>
          <a:ln/>
        </p:spPr>
      </p:sp>
      <p:sp>
        <p:nvSpPr>
          <p:cNvPr id="68612" name="Rectangle 3">
            <a:extLst>
              <a:ext uri="{FF2B5EF4-FFF2-40B4-BE49-F238E27FC236}">
                <a16:creationId xmlns:a16="http://schemas.microsoft.com/office/drawing/2014/main" id="{BE853731-94AC-40C5-A346-46C0C08BFCD2}"/>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8112F03D-6937-4AB9-9AB6-D0AC1113C5D7}"/>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5B8F7E-39D7-440E-B414-3A6227B17110}" type="slidenum">
              <a:rPr lang="fr-FR" altLang="fr-FR" smtClean="0"/>
              <a:pPr/>
              <a:t>34</a:t>
            </a:fld>
            <a:endParaRPr lang="fr-FR" altLang="fr-FR"/>
          </a:p>
        </p:txBody>
      </p:sp>
      <p:sp>
        <p:nvSpPr>
          <p:cNvPr id="70659" name="Rectangle 2">
            <a:extLst>
              <a:ext uri="{FF2B5EF4-FFF2-40B4-BE49-F238E27FC236}">
                <a16:creationId xmlns:a16="http://schemas.microsoft.com/office/drawing/2014/main" id="{36E46570-2AF3-4E91-A285-3DD3B5634515}"/>
              </a:ext>
            </a:extLst>
          </p:cNvPr>
          <p:cNvSpPr>
            <a:spLocks noRot="1" noChangeArrowheads="1" noTextEdit="1"/>
          </p:cNvSpPr>
          <p:nvPr>
            <p:ph type="sldImg"/>
          </p:nvPr>
        </p:nvSpPr>
        <p:spPr>
          <a:ln/>
        </p:spPr>
      </p:sp>
      <p:sp>
        <p:nvSpPr>
          <p:cNvPr id="70660" name="Rectangle 3">
            <a:extLst>
              <a:ext uri="{FF2B5EF4-FFF2-40B4-BE49-F238E27FC236}">
                <a16:creationId xmlns:a16="http://schemas.microsoft.com/office/drawing/2014/main" id="{CC4B8196-7F90-4653-9A94-A519D10E31B7}"/>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7732C813-530E-41EB-855E-617D8C9E22E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89E2C0-5479-4283-9B9A-E461C8AA6F39}" type="slidenum">
              <a:rPr lang="fr-FR" altLang="fr-FR" smtClean="0"/>
              <a:pPr/>
              <a:t>35</a:t>
            </a:fld>
            <a:endParaRPr lang="fr-FR" altLang="fr-FR"/>
          </a:p>
        </p:txBody>
      </p:sp>
      <p:sp>
        <p:nvSpPr>
          <p:cNvPr id="72707" name="Rectangle 2">
            <a:extLst>
              <a:ext uri="{FF2B5EF4-FFF2-40B4-BE49-F238E27FC236}">
                <a16:creationId xmlns:a16="http://schemas.microsoft.com/office/drawing/2014/main" id="{37AB2F88-2C47-40D4-A3AA-C0DB716709A1}"/>
              </a:ext>
            </a:extLst>
          </p:cNvPr>
          <p:cNvSpPr>
            <a:spLocks noRot="1" noChangeArrowheads="1" noTextEdit="1"/>
          </p:cNvSpPr>
          <p:nvPr>
            <p:ph type="sldImg"/>
          </p:nvPr>
        </p:nvSpPr>
        <p:spPr>
          <a:ln/>
        </p:spPr>
      </p:sp>
      <p:sp>
        <p:nvSpPr>
          <p:cNvPr id="72708" name="Rectangle 3">
            <a:extLst>
              <a:ext uri="{FF2B5EF4-FFF2-40B4-BE49-F238E27FC236}">
                <a16:creationId xmlns:a16="http://schemas.microsoft.com/office/drawing/2014/main" id="{BFC18440-B2E6-438E-B809-4D044287F0EC}"/>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97CA8AF3-0F12-4BE0-9B85-777E5CC2B42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2774B0D-BDE8-45FC-80BD-3F6C5EC56700}" type="slidenum">
              <a:rPr lang="fr-FR" altLang="fr-FR" smtClean="0"/>
              <a:pPr/>
              <a:t>36</a:t>
            </a:fld>
            <a:endParaRPr lang="fr-FR" altLang="fr-FR"/>
          </a:p>
        </p:txBody>
      </p:sp>
      <p:sp>
        <p:nvSpPr>
          <p:cNvPr id="74755" name="Rectangle 2">
            <a:extLst>
              <a:ext uri="{FF2B5EF4-FFF2-40B4-BE49-F238E27FC236}">
                <a16:creationId xmlns:a16="http://schemas.microsoft.com/office/drawing/2014/main" id="{532E19F6-0D6F-4D39-BC92-515A9614B53E}"/>
              </a:ext>
            </a:extLst>
          </p:cNvPr>
          <p:cNvSpPr>
            <a:spLocks noRot="1" noChangeArrowheads="1" noTextEdit="1"/>
          </p:cNvSpPr>
          <p:nvPr>
            <p:ph type="sldImg"/>
          </p:nvPr>
        </p:nvSpPr>
        <p:spPr>
          <a:ln/>
        </p:spPr>
      </p:sp>
      <p:sp>
        <p:nvSpPr>
          <p:cNvPr id="74756" name="Rectangle 3">
            <a:extLst>
              <a:ext uri="{FF2B5EF4-FFF2-40B4-BE49-F238E27FC236}">
                <a16:creationId xmlns:a16="http://schemas.microsoft.com/office/drawing/2014/main" id="{D8560FBE-E941-4E52-B189-DC2D46788491}"/>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323E6F3F-036A-463A-822F-1DE3109AF05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E78C60-A15E-44B6-BB49-708BFEB47128}" type="slidenum">
              <a:rPr lang="fr-FR" altLang="fr-FR" smtClean="0"/>
              <a:pPr/>
              <a:t>37</a:t>
            </a:fld>
            <a:endParaRPr lang="fr-FR" altLang="fr-FR"/>
          </a:p>
        </p:txBody>
      </p:sp>
      <p:sp>
        <p:nvSpPr>
          <p:cNvPr id="76803" name="Rectangle 2">
            <a:extLst>
              <a:ext uri="{FF2B5EF4-FFF2-40B4-BE49-F238E27FC236}">
                <a16:creationId xmlns:a16="http://schemas.microsoft.com/office/drawing/2014/main" id="{008F9E1F-D535-40C0-9D67-A6351568DBD5}"/>
              </a:ext>
            </a:extLst>
          </p:cNvPr>
          <p:cNvSpPr>
            <a:spLocks noRot="1" noChangeArrowheads="1" noTextEdit="1"/>
          </p:cNvSpPr>
          <p:nvPr>
            <p:ph type="sldImg"/>
          </p:nvPr>
        </p:nvSpPr>
        <p:spPr>
          <a:ln/>
        </p:spPr>
      </p:sp>
      <p:sp>
        <p:nvSpPr>
          <p:cNvPr id="76804" name="Rectangle 3">
            <a:extLst>
              <a:ext uri="{FF2B5EF4-FFF2-40B4-BE49-F238E27FC236}">
                <a16:creationId xmlns:a16="http://schemas.microsoft.com/office/drawing/2014/main" id="{35CFE0FD-5215-42D8-99A8-B468C303A1E3}"/>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7189EB6-FE2F-4CD0-846C-29AFA6FCFD9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1B9FD3-EE23-435E-8FD6-A56B343AE274}" type="slidenum">
              <a:rPr lang="fr-FR" altLang="fr-FR" smtClean="0"/>
              <a:pPr/>
              <a:t>38</a:t>
            </a:fld>
            <a:endParaRPr lang="fr-FR" altLang="fr-FR"/>
          </a:p>
        </p:txBody>
      </p:sp>
      <p:sp>
        <p:nvSpPr>
          <p:cNvPr id="78851" name="Rectangle 2">
            <a:extLst>
              <a:ext uri="{FF2B5EF4-FFF2-40B4-BE49-F238E27FC236}">
                <a16:creationId xmlns:a16="http://schemas.microsoft.com/office/drawing/2014/main" id="{32DBB428-007F-4278-A704-EBDDE1FD4066}"/>
              </a:ext>
            </a:extLst>
          </p:cNvPr>
          <p:cNvSpPr>
            <a:spLocks noRot="1" noChangeArrowheads="1" noTextEdit="1"/>
          </p:cNvSpPr>
          <p:nvPr>
            <p:ph type="sldImg"/>
          </p:nvPr>
        </p:nvSpPr>
        <p:spPr>
          <a:ln/>
        </p:spPr>
      </p:sp>
      <p:sp>
        <p:nvSpPr>
          <p:cNvPr id="78852" name="Rectangle 3">
            <a:extLst>
              <a:ext uri="{FF2B5EF4-FFF2-40B4-BE49-F238E27FC236}">
                <a16:creationId xmlns:a16="http://schemas.microsoft.com/office/drawing/2014/main" id="{04986926-81CA-4E02-8789-8527DA5FEC5F}"/>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3822DC-A8C2-4027-94BF-AE9846ECB568}"/>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D6DA161-DEC4-43B9-A6AE-4B281743B341}" type="slidenum">
              <a:rPr lang="fr-FR" altLang="fr-FR" smtClean="0"/>
              <a:pPr/>
              <a:t>39</a:t>
            </a:fld>
            <a:endParaRPr lang="fr-FR" altLang="fr-FR"/>
          </a:p>
        </p:txBody>
      </p:sp>
      <p:sp>
        <p:nvSpPr>
          <p:cNvPr id="80899" name="Rectangle 2">
            <a:extLst>
              <a:ext uri="{FF2B5EF4-FFF2-40B4-BE49-F238E27FC236}">
                <a16:creationId xmlns:a16="http://schemas.microsoft.com/office/drawing/2014/main" id="{5E046DB4-EB22-440C-A05A-4834AA51B27A}"/>
              </a:ext>
            </a:extLst>
          </p:cNvPr>
          <p:cNvSpPr>
            <a:spLocks noRot="1" noChangeArrowheads="1" noTextEdit="1"/>
          </p:cNvSpPr>
          <p:nvPr>
            <p:ph type="sldImg"/>
          </p:nvPr>
        </p:nvSpPr>
        <p:spPr>
          <a:ln/>
        </p:spPr>
      </p:sp>
      <p:sp>
        <p:nvSpPr>
          <p:cNvPr id="80900" name="Rectangle 3">
            <a:extLst>
              <a:ext uri="{FF2B5EF4-FFF2-40B4-BE49-F238E27FC236}">
                <a16:creationId xmlns:a16="http://schemas.microsoft.com/office/drawing/2014/main" id="{53D206B7-8C25-4511-ABEE-0D99A02A4695}"/>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43982473-B4E3-4551-9A44-293232421EE3}"/>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8603C9-16E2-4B16-B7BF-2305D0E38F97}" type="slidenum">
              <a:rPr lang="fr-FR" altLang="fr-FR" smtClean="0"/>
              <a:pPr/>
              <a:t>40</a:t>
            </a:fld>
            <a:endParaRPr lang="fr-FR" altLang="fr-FR"/>
          </a:p>
        </p:txBody>
      </p:sp>
      <p:sp>
        <p:nvSpPr>
          <p:cNvPr id="82947" name="Rectangle 2">
            <a:extLst>
              <a:ext uri="{FF2B5EF4-FFF2-40B4-BE49-F238E27FC236}">
                <a16:creationId xmlns:a16="http://schemas.microsoft.com/office/drawing/2014/main" id="{24C2CD90-467F-4187-955A-144FB517E851}"/>
              </a:ext>
            </a:extLst>
          </p:cNvPr>
          <p:cNvSpPr>
            <a:spLocks noRot="1" noChangeArrowheads="1" noTextEdit="1"/>
          </p:cNvSpPr>
          <p:nvPr>
            <p:ph type="sldImg"/>
          </p:nvPr>
        </p:nvSpPr>
        <p:spPr>
          <a:ln/>
        </p:spPr>
      </p:sp>
      <p:sp>
        <p:nvSpPr>
          <p:cNvPr id="82948" name="Rectangle 3">
            <a:extLst>
              <a:ext uri="{FF2B5EF4-FFF2-40B4-BE49-F238E27FC236}">
                <a16:creationId xmlns:a16="http://schemas.microsoft.com/office/drawing/2014/main" id="{EABB30AD-AA21-4D5E-B928-8A40DE9A323A}"/>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A6236949-A14A-4A10-83C6-192127EDBDD3}"/>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F235F1-B36B-4EF9-9EA7-5F65EF548A89}" type="slidenum">
              <a:rPr lang="fr-FR" altLang="fr-FR" smtClean="0"/>
              <a:pPr/>
              <a:t>5</a:t>
            </a:fld>
            <a:endParaRPr lang="fr-FR" altLang="fr-FR"/>
          </a:p>
        </p:txBody>
      </p:sp>
      <p:sp>
        <p:nvSpPr>
          <p:cNvPr id="11267" name="Rectangle 2">
            <a:extLst>
              <a:ext uri="{FF2B5EF4-FFF2-40B4-BE49-F238E27FC236}">
                <a16:creationId xmlns:a16="http://schemas.microsoft.com/office/drawing/2014/main" id="{A4728237-255A-432A-9C9E-862AF505C6D9}"/>
              </a:ext>
            </a:extLst>
          </p:cNvPr>
          <p:cNvSpPr>
            <a:spLocks noRot="1" noChangeArrowheads="1" noTextEdit="1"/>
          </p:cNvSpPr>
          <p:nvPr>
            <p:ph type="sldImg"/>
          </p:nvPr>
        </p:nvSpPr>
        <p:spPr>
          <a:ln/>
        </p:spPr>
      </p:sp>
      <p:sp>
        <p:nvSpPr>
          <p:cNvPr id="11268" name="Rectangle 3">
            <a:extLst>
              <a:ext uri="{FF2B5EF4-FFF2-40B4-BE49-F238E27FC236}">
                <a16:creationId xmlns:a16="http://schemas.microsoft.com/office/drawing/2014/main" id="{05880913-1618-4AE0-8ABA-1E370369D571}"/>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97818F3C-546B-4586-BB1D-C0C645388B92}"/>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0D8614-A3E2-45A1-A988-2B80C4924790}" type="slidenum">
              <a:rPr lang="fr-FR" altLang="fr-FR" smtClean="0"/>
              <a:pPr/>
              <a:t>41</a:t>
            </a:fld>
            <a:endParaRPr lang="fr-FR" altLang="fr-FR"/>
          </a:p>
        </p:txBody>
      </p:sp>
      <p:sp>
        <p:nvSpPr>
          <p:cNvPr id="84995" name="Rectangle 2">
            <a:extLst>
              <a:ext uri="{FF2B5EF4-FFF2-40B4-BE49-F238E27FC236}">
                <a16:creationId xmlns:a16="http://schemas.microsoft.com/office/drawing/2014/main" id="{B9A51A67-D37C-4F6C-BDE7-9DCFB24F2B63}"/>
              </a:ext>
            </a:extLst>
          </p:cNvPr>
          <p:cNvSpPr>
            <a:spLocks noRot="1" noChangeArrowheads="1" noTextEdit="1"/>
          </p:cNvSpPr>
          <p:nvPr>
            <p:ph type="sldImg"/>
          </p:nvPr>
        </p:nvSpPr>
        <p:spPr>
          <a:ln/>
        </p:spPr>
      </p:sp>
      <p:sp>
        <p:nvSpPr>
          <p:cNvPr id="84996" name="Rectangle 3">
            <a:extLst>
              <a:ext uri="{FF2B5EF4-FFF2-40B4-BE49-F238E27FC236}">
                <a16:creationId xmlns:a16="http://schemas.microsoft.com/office/drawing/2014/main" id="{25B2E57C-253B-44EA-8287-9B48A625911B}"/>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3BCB4D52-FCEC-497E-B3BA-289AE6403C4E}"/>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E3EC77-3D9C-4A8B-9F53-57C5D772AD75}" type="slidenum">
              <a:rPr lang="fr-FR" altLang="fr-FR" smtClean="0"/>
              <a:pPr/>
              <a:t>42</a:t>
            </a:fld>
            <a:endParaRPr lang="fr-FR" altLang="fr-FR"/>
          </a:p>
        </p:txBody>
      </p:sp>
      <p:sp>
        <p:nvSpPr>
          <p:cNvPr id="87043" name="Rectangle 2">
            <a:extLst>
              <a:ext uri="{FF2B5EF4-FFF2-40B4-BE49-F238E27FC236}">
                <a16:creationId xmlns:a16="http://schemas.microsoft.com/office/drawing/2014/main" id="{DBD15897-8D24-4318-B8EF-769C8DF71965}"/>
              </a:ext>
            </a:extLst>
          </p:cNvPr>
          <p:cNvSpPr>
            <a:spLocks noRot="1" noChangeArrowheads="1" noTextEdit="1"/>
          </p:cNvSpPr>
          <p:nvPr>
            <p:ph type="sldImg"/>
          </p:nvPr>
        </p:nvSpPr>
        <p:spPr>
          <a:ln/>
        </p:spPr>
      </p:sp>
      <p:sp>
        <p:nvSpPr>
          <p:cNvPr id="87044" name="Rectangle 3">
            <a:extLst>
              <a:ext uri="{FF2B5EF4-FFF2-40B4-BE49-F238E27FC236}">
                <a16:creationId xmlns:a16="http://schemas.microsoft.com/office/drawing/2014/main" id="{5BC6899F-8FA1-4FE6-AF7C-C6CC1F2B174D}"/>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5626B0CD-8F62-44C5-B6A2-253467F813F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E2E0C5F-4DF2-47AF-94C6-C41A8D26FE36}" type="slidenum">
              <a:rPr lang="fr-FR" altLang="fr-FR" smtClean="0"/>
              <a:pPr/>
              <a:t>43</a:t>
            </a:fld>
            <a:endParaRPr lang="fr-FR" altLang="fr-FR"/>
          </a:p>
        </p:txBody>
      </p:sp>
      <p:sp>
        <p:nvSpPr>
          <p:cNvPr id="89091" name="Rectangle 2">
            <a:extLst>
              <a:ext uri="{FF2B5EF4-FFF2-40B4-BE49-F238E27FC236}">
                <a16:creationId xmlns:a16="http://schemas.microsoft.com/office/drawing/2014/main" id="{8456377C-8225-4B93-AC7A-4613A12A6A46}"/>
              </a:ext>
            </a:extLst>
          </p:cNvPr>
          <p:cNvSpPr>
            <a:spLocks noRot="1" noChangeArrowheads="1" noTextEdit="1"/>
          </p:cNvSpPr>
          <p:nvPr>
            <p:ph type="sldImg"/>
          </p:nvPr>
        </p:nvSpPr>
        <p:spPr>
          <a:ln/>
        </p:spPr>
      </p:sp>
      <p:sp>
        <p:nvSpPr>
          <p:cNvPr id="89092" name="Rectangle 3">
            <a:extLst>
              <a:ext uri="{FF2B5EF4-FFF2-40B4-BE49-F238E27FC236}">
                <a16:creationId xmlns:a16="http://schemas.microsoft.com/office/drawing/2014/main" id="{24F86FA9-BF1E-4A53-8423-96D1BA4A025E}"/>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490E9844-7FB0-4941-A108-665BBEA4810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7B64D9-2175-4202-A8BB-C2D52EE7BDDF}" type="slidenum">
              <a:rPr lang="fr-FR" altLang="fr-FR" smtClean="0"/>
              <a:pPr/>
              <a:t>44</a:t>
            </a:fld>
            <a:endParaRPr lang="fr-FR" altLang="fr-FR"/>
          </a:p>
        </p:txBody>
      </p:sp>
      <p:sp>
        <p:nvSpPr>
          <p:cNvPr id="91139" name="Rectangle 2">
            <a:extLst>
              <a:ext uri="{FF2B5EF4-FFF2-40B4-BE49-F238E27FC236}">
                <a16:creationId xmlns:a16="http://schemas.microsoft.com/office/drawing/2014/main" id="{59D14F94-F5DD-4EDC-BBB1-FE6E8C6530F2}"/>
              </a:ext>
            </a:extLst>
          </p:cNvPr>
          <p:cNvSpPr>
            <a:spLocks noRot="1" noChangeArrowheads="1" noTextEdit="1"/>
          </p:cNvSpPr>
          <p:nvPr>
            <p:ph type="sldImg"/>
          </p:nvPr>
        </p:nvSpPr>
        <p:spPr>
          <a:ln/>
        </p:spPr>
      </p:sp>
      <p:sp>
        <p:nvSpPr>
          <p:cNvPr id="91140" name="Rectangle 3">
            <a:extLst>
              <a:ext uri="{FF2B5EF4-FFF2-40B4-BE49-F238E27FC236}">
                <a16:creationId xmlns:a16="http://schemas.microsoft.com/office/drawing/2014/main" id="{0AB7E0D3-6108-4AF2-9E34-17F94C0874DD}"/>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CA2B0FA-3D59-4CE6-8002-975DC816024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1942FE0-E0B4-405B-8DFA-DFB8C5254F65}" type="slidenum">
              <a:rPr lang="fr-FR" altLang="fr-FR" smtClean="0"/>
              <a:pPr/>
              <a:t>45</a:t>
            </a:fld>
            <a:endParaRPr lang="fr-FR" altLang="fr-FR"/>
          </a:p>
        </p:txBody>
      </p:sp>
      <p:sp>
        <p:nvSpPr>
          <p:cNvPr id="93187" name="Rectangle 2">
            <a:extLst>
              <a:ext uri="{FF2B5EF4-FFF2-40B4-BE49-F238E27FC236}">
                <a16:creationId xmlns:a16="http://schemas.microsoft.com/office/drawing/2014/main" id="{9C642E9A-7AD5-42E8-922C-3B9719570F19}"/>
              </a:ext>
            </a:extLst>
          </p:cNvPr>
          <p:cNvSpPr>
            <a:spLocks noRot="1" noChangeArrowheads="1" noTextEdit="1"/>
          </p:cNvSpPr>
          <p:nvPr>
            <p:ph type="sldImg"/>
          </p:nvPr>
        </p:nvSpPr>
        <p:spPr>
          <a:ln/>
        </p:spPr>
      </p:sp>
      <p:sp>
        <p:nvSpPr>
          <p:cNvPr id="93188" name="Rectangle 3">
            <a:extLst>
              <a:ext uri="{FF2B5EF4-FFF2-40B4-BE49-F238E27FC236}">
                <a16:creationId xmlns:a16="http://schemas.microsoft.com/office/drawing/2014/main" id="{762E883E-053F-4D4D-BDD4-0AE51500F145}"/>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F52E9943-7064-4A71-85DB-E7FDFEA5B381}"/>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43CA80-1B90-480A-A732-8DCBBC82B3BC}" type="slidenum">
              <a:rPr lang="fr-FR" altLang="fr-FR" smtClean="0"/>
              <a:pPr/>
              <a:t>46</a:t>
            </a:fld>
            <a:endParaRPr lang="fr-FR" altLang="fr-FR"/>
          </a:p>
        </p:txBody>
      </p:sp>
      <p:sp>
        <p:nvSpPr>
          <p:cNvPr id="95235" name="Rectangle 2">
            <a:extLst>
              <a:ext uri="{FF2B5EF4-FFF2-40B4-BE49-F238E27FC236}">
                <a16:creationId xmlns:a16="http://schemas.microsoft.com/office/drawing/2014/main" id="{EB64D3F4-92B5-4A72-A7C3-F710CE3EB116}"/>
              </a:ext>
            </a:extLst>
          </p:cNvPr>
          <p:cNvSpPr>
            <a:spLocks noRot="1" noChangeArrowheads="1" noTextEdit="1"/>
          </p:cNvSpPr>
          <p:nvPr>
            <p:ph type="sldImg"/>
          </p:nvPr>
        </p:nvSpPr>
        <p:spPr>
          <a:ln/>
        </p:spPr>
      </p:sp>
      <p:sp>
        <p:nvSpPr>
          <p:cNvPr id="95236" name="Rectangle 3">
            <a:extLst>
              <a:ext uri="{FF2B5EF4-FFF2-40B4-BE49-F238E27FC236}">
                <a16:creationId xmlns:a16="http://schemas.microsoft.com/office/drawing/2014/main" id="{A763253F-9302-4E20-BA3F-1D611606C278}"/>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A6338E2C-FD9F-42C1-8EC2-6CA8622BC1EE}"/>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F6CE00-7B6B-413C-80A3-04641CFD4EC0}" type="slidenum">
              <a:rPr lang="fr-FR" altLang="fr-FR" smtClean="0"/>
              <a:pPr/>
              <a:t>47</a:t>
            </a:fld>
            <a:endParaRPr lang="fr-FR" altLang="fr-FR"/>
          </a:p>
        </p:txBody>
      </p:sp>
      <p:sp>
        <p:nvSpPr>
          <p:cNvPr id="97283" name="Rectangle 2">
            <a:extLst>
              <a:ext uri="{FF2B5EF4-FFF2-40B4-BE49-F238E27FC236}">
                <a16:creationId xmlns:a16="http://schemas.microsoft.com/office/drawing/2014/main" id="{6C0EF7AB-5E69-4D22-B8CC-E8D7A9C6E9E6}"/>
              </a:ext>
            </a:extLst>
          </p:cNvPr>
          <p:cNvSpPr>
            <a:spLocks noRot="1" noChangeArrowheads="1" noTextEdit="1"/>
          </p:cNvSpPr>
          <p:nvPr>
            <p:ph type="sldImg"/>
          </p:nvPr>
        </p:nvSpPr>
        <p:spPr>
          <a:ln/>
        </p:spPr>
      </p:sp>
      <p:sp>
        <p:nvSpPr>
          <p:cNvPr id="97284" name="Rectangle 3">
            <a:extLst>
              <a:ext uri="{FF2B5EF4-FFF2-40B4-BE49-F238E27FC236}">
                <a16:creationId xmlns:a16="http://schemas.microsoft.com/office/drawing/2014/main" id="{D4A7DB92-A8FA-4C99-A415-F1C2DC86039B}"/>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AC541D4-DF23-49DD-84B9-2D4F04081B9F}"/>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E51865-A833-4C82-9E64-D8BEE10DA1F2}" type="slidenum">
              <a:rPr lang="fr-FR" altLang="fr-FR" smtClean="0"/>
              <a:pPr/>
              <a:t>48</a:t>
            </a:fld>
            <a:endParaRPr lang="fr-FR" altLang="fr-FR"/>
          </a:p>
        </p:txBody>
      </p:sp>
      <p:sp>
        <p:nvSpPr>
          <p:cNvPr id="99331" name="Rectangle 2">
            <a:extLst>
              <a:ext uri="{FF2B5EF4-FFF2-40B4-BE49-F238E27FC236}">
                <a16:creationId xmlns:a16="http://schemas.microsoft.com/office/drawing/2014/main" id="{24779CD2-D462-4E49-9308-2E7AAD16217F}"/>
              </a:ext>
            </a:extLst>
          </p:cNvPr>
          <p:cNvSpPr>
            <a:spLocks noRot="1" noChangeArrowheads="1" noTextEdit="1"/>
          </p:cNvSpPr>
          <p:nvPr>
            <p:ph type="sldImg"/>
          </p:nvPr>
        </p:nvSpPr>
        <p:spPr>
          <a:ln/>
        </p:spPr>
      </p:sp>
      <p:sp>
        <p:nvSpPr>
          <p:cNvPr id="99332" name="Rectangle 3">
            <a:extLst>
              <a:ext uri="{FF2B5EF4-FFF2-40B4-BE49-F238E27FC236}">
                <a16:creationId xmlns:a16="http://schemas.microsoft.com/office/drawing/2014/main" id="{F48D1C66-D908-42D2-A8F3-B09304EF258F}"/>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A22DD9F-6C6E-48F6-8C04-3A7649A44F5E}"/>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EA07E8-258A-4CAD-A83E-3FC467BFE889}" type="slidenum">
              <a:rPr lang="fr-FR" altLang="fr-FR" smtClean="0"/>
              <a:pPr/>
              <a:t>49</a:t>
            </a:fld>
            <a:endParaRPr lang="fr-FR" altLang="fr-FR"/>
          </a:p>
        </p:txBody>
      </p:sp>
      <p:sp>
        <p:nvSpPr>
          <p:cNvPr id="101379" name="Rectangle 2">
            <a:extLst>
              <a:ext uri="{FF2B5EF4-FFF2-40B4-BE49-F238E27FC236}">
                <a16:creationId xmlns:a16="http://schemas.microsoft.com/office/drawing/2014/main" id="{4152DCAC-CFD4-42FC-9880-CD8F2A4F85A7}"/>
              </a:ext>
            </a:extLst>
          </p:cNvPr>
          <p:cNvSpPr>
            <a:spLocks noRot="1" noChangeArrowheads="1" noTextEdit="1"/>
          </p:cNvSpPr>
          <p:nvPr>
            <p:ph type="sldImg"/>
          </p:nvPr>
        </p:nvSpPr>
        <p:spPr>
          <a:ln/>
        </p:spPr>
      </p:sp>
      <p:sp>
        <p:nvSpPr>
          <p:cNvPr id="101380" name="Rectangle 3">
            <a:extLst>
              <a:ext uri="{FF2B5EF4-FFF2-40B4-BE49-F238E27FC236}">
                <a16:creationId xmlns:a16="http://schemas.microsoft.com/office/drawing/2014/main" id="{990475A4-2CEA-4E17-9BDF-79B592FAE609}"/>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1753C187-5EDF-4D5D-ACEE-828BC872707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F00C02-287D-49E3-AF39-1BA81AFEE62D}" type="slidenum">
              <a:rPr lang="fr-FR" altLang="fr-FR" smtClean="0"/>
              <a:pPr/>
              <a:t>50</a:t>
            </a:fld>
            <a:endParaRPr lang="fr-FR" altLang="fr-FR"/>
          </a:p>
        </p:txBody>
      </p:sp>
      <p:sp>
        <p:nvSpPr>
          <p:cNvPr id="103427" name="Rectangle 2">
            <a:extLst>
              <a:ext uri="{FF2B5EF4-FFF2-40B4-BE49-F238E27FC236}">
                <a16:creationId xmlns:a16="http://schemas.microsoft.com/office/drawing/2014/main" id="{B5B2819F-96DA-4056-9F94-D70E3A6BA290}"/>
              </a:ext>
            </a:extLst>
          </p:cNvPr>
          <p:cNvSpPr>
            <a:spLocks noRot="1" noChangeArrowheads="1" noTextEdit="1"/>
          </p:cNvSpPr>
          <p:nvPr>
            <p:ph type="sldImg"/>
          </p:nvPr>
        </p:nvSpPr>
        <p:spPr>
          <a:ln/>
        </p:spPr>
      </p:sp>
      <p:sp>
        <p:nvSpPr>
          <p:cNvPr id="103428" name="Rectangle 3">
            <a:extLst>
              <a:ext uri="{FF2B5EF4-FFF2-40B4-BE49-F238E27FC236}">
                <a16:creationId xmlns:a16="http://schemas.microsoft.com/office/drawing/2014/main" id="{EF5E4035-4AFE-4BDF-B6C5-B5EED1DD2F9A}"/>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9EF0598B-95DC-4DD4-AE6C-E400292F122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A7175D3-50DB-4871-A0CC-A0F7DAC9529E}" type="slidenum">
              <a:rPr lang="fr-FR" altLang="fr-FR" smtClean="0"/>
              <a:pPr/>
              <a:t>6</a:t>
            </a:fld>
            <a:endParaRPr lang="fr-FR" altLang="fr-FR"/>
          </a:p>
        </p:txBody>
      </p:sp>
      <p:sp>
        <p:nvSpPr>
          <p:cNvPr id="13315" name="Rectangle 2">
            <a:extLst>
              <a:ext uri="{FF2B5EF4-FFF2-40B4-BE49-F238E27FC236}">
                <a16:creationId xmlns:a16="http://schemas.microsoft.com/office/drawing/2014/main" id="{B6BDB2E7-043C-4F15-A39F-19DAEDB9B453}"/>
              </a:ext>
            </a:extLst>
          </p:cNvPr>
          <p:cNvSpPr>
            <a:spLocks noRot="1" noChangeArrowheads="1" noTextEdit="1"/>
          </p:cNvSpPr>
          <p:nvPr>
            <p:ph type="sldImg"/>
          </p:nvPr>
        </p:nvSpPr>
        <p:spPr>
          <a:ln/>
        </p:spPr>
      </p:sp>
      <p:sp>
        <p:nvSpPr>
          <p:cNvPr id="13316" name="Rectangle 3">
            <a:extLst>
              <a:ext uri="{FF2B5EF4-FFF2-40B4-BE49-F238E27FC236}">
                <a16:creationId xmlns:a16="http://schemas.microsoft.com/office/drawing/2014/main" id="{16873582-0529-4670-B842-DB7905A3D344}"/>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F55576AF-7A95-4071-96FC-68306F9D0CBB}"/>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D2D36B-D112-4CBA-A883-09BC09ACB241}" type="slidenum">
              <a:rPr lang="fr-FR" altLang="fr-FR" smtClean="0"/>
              <a:pPr/>
              <a:t>51</a:t>
            </a:fld>
            <a:endParaRPr lang="fr-FR" altLang="fr-FR"/>
          </a:p>
        </p:txBody>
      </p:sp>
      <p:sp>
        <p:nvSpPr>
          <p:cNvPr id="105475" name="Rectangle 2">
            <a:extLst>
              <a:ext uri="{FF2B5EF4-FFF2-40B4-BE49-F238E27FC236}">
                <a16:creationId xmlns:a16="http://schemas.microsoft.com/office/drawing/2014/main" id="{ACE1B896-4632-4B57-A8BE-723F34348167}"/>
              </a:ext>
            </a:extLst>
          </p:cNvPr>
          <p:cNvSpPr>
            <a:spLocks noRot="1" noChangeArrowheads="1" noTextEdit="1"/>
          </p:cNvSpPr>
          <p:nvPr>
            <p:ph type="sldImg"/>
          </p:nvPr>
        </p:nvSpPr>
        <p:spPr>
          <a:ln/>
        </p:spPr>
      </p:sp>
      <p:sp>
        <p:nvSpPr>
          <p:cNvPr id="105476" name="Rectangle 3">
            <a:extLst>
              <a:ext uri="{FF2B5EF4-FFF2-40B4-BE49-F238E27FC236}">
                <a16:creationId xmlns:a16="http://schemas.microsoft.com/office/drawing/2014/main" id="{CAC8CF17-20D9-4C04-9F02-D6C91E4C2AEA}"/>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27B054DF-80F4-4848-A7EA-61D4D983A01F}"/>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CB80B25-1797-4F6A-A031-2CBBE994B4AF}" type="slidenum">
              <a:rPr lang="fr-FR" altLang="fr-FR" smtClean="0"/>
              <a:pPr/>
              <a:t>52</a:t>
            </a:fld>
            <a:endParaRPr lang="fr-FR" altLang="fr-FR"/>
          </a:p>
        </p:txBody>
      </p:sp>
      <p:sp>
        <p:nvSpPr>
          <p:cNvPr id="107523" name="Rectangle 2">
            <a:extLst>
              <a:ext uri="{FF2B5EF4-FFF2-40B4-BE49-F238E27FC236}">
                <a16:creationId xmlns:a16="http://schemas.microsoft.com/office/drawing/2014/main" id="{AD365665-4DE8-4F8A-94E6-6C65A7376521}"/>
              </a:ext>
            </a:extLst>
          </p:cNvPr>
          <p:cNvSpPr>
            <a:spLocks noRot="1" noChangeArrowheads="1" noTextEdit="1"/>
          </p:cNvSpPr>
          <p:nvPr>
            <p:ph type="sldImg"/>
          </p:nvPr>
        </p:nvSpPr>
        <p:spPr>
          <a:ln/>
        </p:spPr>
      </p:sp>
      <p:sp>
        <p:nvSpPr>
          <p:cNvPr id="107524" name="Rectangle 3">
            <a:extLst>
              <a:ext uri="{FF2B5EF4-FFF2-40B4-BE49-F238E27FC236}">
                <a16:creationId xmlns:a16="http://schemas.microsoft.com/office/drawing/2014/main" id="{985C221D-3C19-49DD-94B8-CA9D2B8D1564}"/>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B21F037A-3A8B-48F2-A8BF-D9E2D9D0670F}"/>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4EB1CC-12C8-45A2-9FDA-12D646EFA625}" type="slidenum">
              <a:rPr lang="fr-FR" altLang="fr-FR" smtClean="0"/>
              <a:pPr/>
              <a:t>53</a:t>
            </a:fld>
            <a:endParaRPr lang="fr-FR" altLang="fr-FR"/>
          </a:p>
        </p:txBody>
      </p:sp>
      <p:sp>
        <p:nvSpPr>
          <p:cNvPr id="109571" name="Rectangle 2">
            <a:extLst>
              <a:ext uri="{FF2B5EF4-FFF2-40B4-BE49-F238E27FC236}">
                <a16:creationId xmlns:a16="http://schemas.microsoft.com/office/drawing/2014/main" id="{1F649DE6-10F0-4CA3-A5E5-41B85A0885EF}"/>
              </a:ext>
            </a:extLst>
          </p:cNvPr>
          <p:cNvSpPr>
            <a:spLocks noRot="1" noChangeArrowheads="1" noTextEdit="1"/>
          </p:cNvSpPr>
          <p:nvPr>
            <p:ph type="sldImg"/>
          </p:nvPr>
        </p:nvSpPr>
        <p:spPr>
          <a:ln/>
        </p:spPr>
      </p:sp>
      <p:sp>
        <p:nvSpPr>
          <p:cNvPr id="109572" name="Rectangle 3">
            <a:extLst>
              <a:ext uri="{FF2B5EF4-FFF2-40B4-BE49-F238E27FC236}">
                <a16:creationId xmlns:a16="http://schemas.microsoft.com/office/drawing/2014/main" id="{498766BF-8B5E-4BBA-A6CB-2C28AB8D072E}"/>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E2170A9E-5D0C-43AC-A8DE-462F5FA707A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449267-5EBE-445B-9663-3A38F99640AD}" type="slidenum">
              <a:rPr lang="fr-FR" altLang="fr-FR" smtClean="0"/>
              <a:pPr/>
              <a:t>54</a:t>
            </a:fld>
            <a:endParaRPr lang="fr-FR" altLang="fr-FR"/>
          </a:p>
        </p:txBody>
      </p:sp>
      <p:sp>
        <p:nvSpPr>
          <p:cNvPr id="111619" name="Rectangle 2">
            <a:extLst>
              <a:ext uri="{FF2B5EF4-FFF2-40B4-BE49-F238E27FC236}">
                <a16:creationId xmlns:a16="http://schemas.microsoft.com/office/drawing/2014/main" id="{1736C73D-B063-496D-A31D-83D12D62686F}"/>
              </a:ext>
            </a:extLst>
          </p:cNvPr>
          <p:cNvSpPr>
            <a:spLocks noRot="1" noChangeArrowheads="1" noTextEdit="1"/>
          </p:cNvSpPr>
          <p:nvPr>
            <p:ph type="sldImg"/>
          </p:nvPr>
        </p:nvSpPr>
        <p:spPr>
          <a:ln/>
        </p:spPr>
      </p:sp>
      <p:sp>
        <p:nvSpPr>
          <p:cNvPr id="111620" name="Rectangle 3">
            <a:extLst>
              <a:ext uri="{FF2B5EF4-FFF2-40B4-BE49-F238E27FC236}">
                <a16:creationId xmlns:a16="http://schemas.microsoft.com/office/drawing/2014/main" id="{2062E9D7-12D8-446E-9BC3-D563FDD2ACC3}"/>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5D2D746F-9D42-4B03-855F-C4B66A0D321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B0E8DC-18DA-40DB-A9A1-C9B3C8EFE951}" type="slidenum">
              <a:rPr lang="fr-FR" altLang="fr-FR" smtClean="0"/>
              <a:pPr/>
              <a:t>55</a:t>
            </a:fld>
            <a:endParaRPr lang="fr-FR" altLang="fr-FR"/>
          </a:p>
        </p:txBody>
      </p:sp>
      <p:sp>
        <p:nvSpPr>
          <p:cNvPr id="113667" name="Rectangle 2">
            <a:extLst>
              <a:ext uri="{FF2B5EF4-FFF2-40B4-BE49-F238E27FC236}">
                <a16:creationId xmlns:a16="http://schemas.microsoft.com/office/drawing/2014/main" id="{D5DAE702-E4EF-4ADF-8C7A-C9698A0CD981}"/>
              </a:ext>
            </a:extLst>
          </p:cNvPr>
          <p:cNvSpPr>
            <a:spLocks noRot="1" noChangeArrowheads="1" noTextEdit="1"/>
          </p:cNvSpPr>
          <p:nvPr>
            <p:ph type="sldImg"/>
          </p:nvPr>
        </p:nvSpPr>
        <p:spPr>
          <a:ln/>
        </p:spPr>
      </p:sp>
      <p:sp>
        <p:nvSpPr>
          <p:cNvPr id="113668" name="Rectangle 3">
            <a:extLst>
              <a:ext uri="{FF2B5EF4-FFF2-40B4-BE49-F238E27FC236}">
                <a16:creationId xmlns:a16="http://schemas.microsoft.com/office/drawing/2014/main" id="{FDB37A4E-7FB2-4236-A3E2-05B5361EBAFF}"/>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F555A1C0-6A7B-431C-8C57-360B788E013E}"/>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1A7CBC3-B15D-429D-A5AF-6E65099391E9}" type="slidenum">
              <a:rPr lang="fr-FR" altLang="fr-FR" smtClean="0"/>
              <a:pPr/>
              <a:t>56</a:t>
            </a:fld>
            <a:endParaRPr lang="fr-FR" altLang="fr-FR"/>
          </a:p>
        </p:txBody>
      </p:sp>
      <p:sp>
        <p:nvSpPr>
          <p:cNvPr id="115715" name="Rectangle 2">
            <a:extLst>
              <a:ext uri="{FF2B5EF4-FFF2-40B4-BE49-F238E27FC236}">
                <a16:creationId xmlns:a16="http://schemas.microsoft.com/office/drawing/2014/main" id="{2DB8C264-69B7-466A-963F-72511A01C174}"/>
              </a:ext>
            </a:extLst>
          </p:cNvPr>
          <p:cNvSpPr>
            <a:spLocks noRot="1" noChangeArrowheads="1" noTextEdit="1"/>
          </p:cNvSpPr>
          <p:nvPr>
            <p:ph type="sldImg"/>
          </p:nvPr>
        </p:nvSpPr>
        <p:spPr>
          <a:ln/>
        </p:spPr>
      </p:sp>
      <p:sp>
        <p:nvSpPr>
          <p:cNvPr id="115716" name="Rectangle 3">
            <a:extLst>
              <a:ext uri="{FF2B5EF4-FFF2-40B4-BE49-F238E27FC236}">
                <a16:creationId xmlns:a16="http://schemas.microsoft.com/office/drawing/2014/main" id="{C7A61B9A-5843-4DA3-94D9-8673E86EDE76}"/>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1DD80390-30DA-4707-80D8-056B45806316}"/>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CAB10B-A9B7-454D-B34F-2F705D08F62A}" type="slidenum">
              <a:rPr lang="fr-FR" altLang="fr-FR" smtClean="0"/>
              <a:pPr/>
              <a:t>57</a:t>
            </a:fld>
            <a:endParaRPr lang="fr-FR" altLang="fr-FR"/>
          </a:p>
        </p:txBody>
      </p:sp>
      <p:sp>
        <p:nvSpPr>
          <p:cNvPr id="117763" name="Rectangle 2">
            <a:extLst>
              <a:ext uri="{FF2B5EF4-FFF2-40B4-BE49-F238E27FC236}">
                <a16:creationId xmlns:a16="http://schemas.microsoft.com/office/drawing/2014/main" id="{4B4879E9-826A-4BC0-88D4-5E984AB53C8F}"/>
              </a:ext>
            </a:extLst>
          </p:cNvPr>
          <p:cNvSpPr>
            <a:spLocks noRot="1" noChangeArrowheads="1" noTextEdit="1"/>
          </p:cNvSpPr>
          <p:nvPr>
            <p:ph type="sldImg"/>
          </p:nvPr>
        </p:nvSpPr>
        <p:spPr>
          <a:ln/>
        </p:spPr>
      </p:sp>
      <p:sp>
        <p:nvSpPr>
          <p:cNvPr id="117764" name="Rectangle 3">
            <a:extLst>
              <a:ext uri="{FF2B5EF4-FFF2-40B4-BE49-F238E27FC236}">
                <a16:creationId xmlns:a16="http://schemas.microsoft.com/office/drawing/2014/main" id="{35D2E171-0346-4D6A-8BD3-42B912B4E05B}"/>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0F36AB07-7E0D-4339-8ACB-5CDB3926CD1F}"/>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C9E4CF8-5D1B-4B66-8572-ADD552C06C6F}" type="slidenum">
              <a:rPr lang="fr-FR" altLang="fr-FR" smtClean="0"/>
              <a:pPr/>
              <a:t>58</a:t>
            </a:fld>
            <a:endParaRPr lang="fr-FR" altLang="fr-FR"/>
          </a:p>
        </p:txBody>
      </p:sp>
      <p:sp>
        <p:nvSpPr>
          <p:cNvPr id="119811" name="Rectangle 2">
            <a:extLst>
              <a:ext uri="{FF2B5EF4-FFF2-40B4-BE49-F238E27FC236}">
                <a16:creationId xmlns:a16="http://schemas.microsoft.com/office/drawing/2014/main" id="{E494B7E5-6E48-4684-A61E-DE54D0B1DD4B}"/>
              </a:ext>
            </a:extLst>
          </p:cNvPr>
          <p:cNvSpPr>
            <a:spLocks noRot="1" noChangeArrowheads="1" noTextEdit="1"/>
          </p:cNvSpPr>
          <p:nvPr>
            <p:ph type="sldImg"/>
          </p:nvPr>
        </p:nvSpPr>
        <p:spPr>
          <a:ln/>
        </p:spPr>
      </p:sp>
      <p:sp>
        <p:nvSpPr>
          <p:cNvPr id="119812" name="Rectangle 3">
            <a:extLst>
              <a:ext uri="{FF2B5EF4-FFF2-40B4-BE49-F238E27FC236}">
                <a16:creationId xmlns:a16="http://schemas.microsoft.com/office/drawing/2014/main" id="{4E043F77-2193-4533-B37F-DDEA6E837EC6}"/>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AA8A1DE4-1299-4241-AC58-42E1BF192898}"/>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684DCF-6517-4B85-AAF5-C1780B752D1A}" type="slidenum">
              <a:rPr lang="fr-FR" altLang="fr-FR" smtClean="0"/>
              <a:pPr/>
              <a:t>59</a:t>
            </a:fld>
            <a:endParaRPr lang="fr-FR" altLang="fr-FR"/>
          </a:p>
        </p:txBody>
      </p:sp>
      <p:sp>
        <p:nvSpPr>
          <p:cNvPr id="121859" name="Rectangle 2">
            <a:extLst>
              <a:ext uri="{FF2B5EF4-FFF2-40B4-BE49-F238E27FC236}">
                <a16:creationId xmlns:a16="http://schemas.microsoft.com/office/drawing/2014/main" id="{DDA79AF4-5D1D-48F4-AFB2-9C7E6FEBEFB2}"/>
              </a:ext>
            </a:extLst>
          </p:cNvPr>
          <p:cNvSpPr>
            <a:spLocks noRot="1" noChangeArrowheads="1" noTextEdit="1"/>
          </p:cNvSpPr>
          <p:nvPr>
            <p:ph type="sldImg"/>
          </p:nvPr>
        </p:nvSpPr>
        <p:spPr>
          <a:ln/>
        </p:spPr>
      </p:sp>
      <p:sp>
        <p:nvSpPr>
          <p:cNvPr id="121860" name="Rectangle 3">
            <a:extLst>
              <a:ext uri="{FF2B5EF4-FFF2-40B4-BE49-F238E27FC236}">
                <a16:creationId xmlns:a16="http://schemas.microsoft.com/office/drawing/2014/main" id="{41B40A55-FC9D-4208-B38D-DAE236BFA4B9}"/>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09D81810-F01B-4B99-A618-F786926556FF}"/>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42C8A4-A6A9-41C5-A919-653ACA609DEF}" type="slidenum">
              <a:rPr lang="fr-FR" altLang="fr-FR" smtClean="0"/>
              <a:pPr/>
              <a:t>60</a:t>
            </a:fld>
            <a:endParaRPr lang="fr-FR" altLang="fr-FR"/>
          </a:p>
        </p:txBody>
      </p:sp>
      <p:sp>
        <p:nvSpPr>
          <p:cNvPr id="123907" name="Rectangle 2">
            <a:extLst>
              <a:ext uri="{FF2B5EF4-FFF2-40B4-BE49-F238E27FC236}">
                <a16:creationId xmlns:a16="http://schemas.microsoft.com/office/drawing/2014/main" id="{213AB0E7-8BC2-4D37-8486-5B0732C8CCDE}"/>
              </a:ext>
            </a:extLst>
          </p:cNvPr>
          <p:cNvSpPr>
            <a:spLocks noRot="1" noChangeArrowheads="1" noTextEdit="1"/>
          </p:cNvSpPr>
          <p:nvPr>
            <p:ph type="sldImg"/>
          </p:nvPr>
        </p:nvSpPr>
        <p:spPr>
          <a:ln/>
        </p:spPr>
      </p:sp>
      <p:sp>
        <p:nvSpPr>
          <p:cNvPr id="123908" name="Rectangle 3">
            <a:extLst>
              <a:ext uri="{FF2B5EF4-FFF2-40B4-BE49-F238E27FC236}">
                <a16:creationId xmlns:a16="http://schemas.microsoft.com/office/drawing/2014/main" id="{3E46D2C0-0584-40FC-907C-7F9F1650F0C9}"/>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90D1507D-A080-47A3-86F0-464F96E6A42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CE1B1EE-931A-40BA-9B78-8AFEB0F6AA90}" type="slidenum">
              <a:rPr lang="fr-FR" altLang="fr-FR" smtClean="0"/>
              <a:pPr/>
              <a:t>7</a:t>
            </a:fld>
            <a:endParaRPr lang="fr-FR" altLang="fr-FR"/>
          </a:p>
        </p:txBody>
      </p:sp>
      <p:sp>
        <p:nvSpPr>
          <p:cNvPr id="15363" name="Rectangle 2">
            <a:extLst>
              <a:ext uri="{FF2B5EF4-FFF2-40B4-BE49-F238E27FC236}">
                <a16:creationId xmlns:a16="http://schemas.microsoft.com/office/drawing/2014/main" id="{CEBE34EC-B8D5-41A6-BB71-65944FA938D6}"/>
              </a:ext>
            </a:extLst>
          </p:cNvPr>
          <p:cNvSpPr>
            <a:spLocks noRot="1" noChangeArrowheads="1" noTextEdit="1"/>
          </p:cNvSpPr>
          <p:nvPr>
            <p:ph type="sldImg"/>
          </p:nvPr>
        </p:nvSpPr>
        <p:spPr>
          <a:ln/>
        </p:spPr>
      </p:sp>
      <p:sp>
        <p:nvSpPr>
          <p:cNvPr id="15364" name="Rectangle 3">
            <a:extLst>
              <a:ext uri="{FF2B5EF4-FFF2-40B4-BE49-F238E27FC236}">
                <a16:creationId xmlns:a16="http://schemas.microsoft.com/office/drawing/2014/main" id="{03C43C46-5808-487F-9EA0-2E732091DE36}"/>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202E8448-38BF-4507-BD37-50C523D88792}"/>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C1FFB2-1CE0-423F-834D-2AE501E48B0C}" type="slidenum">
              <a:rPr lang="fr-FR" altLang="fr-FR" smtClean="0"/>
              <a:pPr/>
              <a:t>61</a:t>
            </a:fld>
            <a:endParaRPr lang="fr-FR" altLang="fr-FR"/>
          </a:p>
        </p:txBody>
      </p:sp>
      <p:sp>
        <p:nvSpPr>
          <p:cNvPr id="156675" name="Rectangle 2">
            <a:extLst>
              <a:ext uri="{FF2B5EF4-FFF2-40B4-BE49-F238E27FC236}">
                <a16:creationId xmlns:a16="http://schemas.microsoft.com/office/drawing/2014/main" id="{951AC103-6E77-4E32-B390-9C0A27B07ABB}"/>
              </a:ext>
            </a:extLst>
          </p:cNvPr>
          <p:cNvSpPr>
            <a:spLocks noRot="1" noChangeArrowheads="1" noTextEdit="1"/>
          </p:cNvSpPr>
          <p:nvPr>
            <p:ph type="sldImg"/>
          </p:nvPr>
        </p:nvSpPr>
        <p:spPr>
          <a:ln/>
        </p:spPr>
      </p:sp>
      <p:sp>
        <p:nvSpPr>
          <p:cNvPr id="156676" name="Rectangle 3">
            <a:extLst>
              <a:ext uri="{FF2B5EF4-FFF2-40B4-BE49-F238E27FC236}">
                <a16:creationId xmlns:a16="http://schemas.microsoft.com/office/drawing/2014/main" id="{29173510-4D07-49D5-9BED-79CA308E81A7}"/>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B7610BC4-0ACD-4496-B1B5-E3B758DFA304}"/>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36C329-3D6F-48D5-A7C4-0129D88FD631}" type="slidenum">
              <a:rPr lang="fr-FR" altLang="fr-FR" smtClean="0"/>
              <a:pPr/>
              <a:t>8</a:t>
            </a:fld>
            <a:endParaRPr lang="fr-FR" altLang="fr-FR"/>
          </a:p>
        </p:txBody>
      </p:sp>
      <p:sp>
        <p:nvSpPr>
          <p:cNvPr id="17411" name="Rectangle 2">
            <a:extLst>
              <a:ext uri="{FF2B5EF4-FFF2-40B4-BE49-F238E27FC236}">
                <a16:creationId xmlns:a16="http://schemas.microsoft.com/office/drawing/2014/main" id="{2E42CDBF-C758-4E84-A05D-8CE1AD822773}"/>
              </a:ext>
            </a:extLst>
          </p:cNvPr>
          <p:cNvSpPr>
            <a:spLocks noRot="1" noChangeArrowheads="1" noTextEdit="1"/>
          </p:cNvSpPr>
          <p:nvPr>
            <p:ph type="sldImg"/>
          </p:nvPr>
        </p:nvSpPr>
        <p:spPr>
          <a:ln/>
        </p:spPr>
      </p:sp>
      <p:sp>
        <p:nvSpPr>
          <p:cNvPr id="17412" name="Rectangle 3">
            <a:extLst>
              <a:ext uri="{FF2B5EF4-FFF2-40B4-BE49-F238E27FC236}">
                <a16:creationId xmlns:a16="http://schemas.microsoft.com/office/drawing/2014/main" id="{9ED60D3B-AF94-4B50-9400-2920D13A31EC}"/>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E46AF67A-A203-4108-A128-74ACB8E8D3D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5A92D8-D56C-47FC-B99B-1A9F584EE6CB}" type="slidenum">
              <a:rPr lang="fr-FR" altLang="fr-FR" smtClean="0"/>
              <a:pPr/>
              <a:t>9</a:t>
            </a:fld>
            <a:endParaRPr lang="fr-FR" altLang="fr-FR"/>
          </a:p>
        </p:txBody>
      </p:sp>
      <p:sp>
        <p:nvSpPr>
          <p:cNvPr id="19459" name="Rectangle 2">
            <a:extLst>
              <a:ext uri="{FF2B5EF4-FFF2-40B4-BE49-F238E27FC236}">
                <a16:creationId xmlns:a16="http://schemas.microsoft.com/office/drawing/2014/main" id="{43349672-4FAC-492F-A79A-3F57CF2898EF}"/>
              </a:ext>
            </a:extLst>
          </p:cNvPr>
          <p:cNvSpPr>
            <a:spLocks noRot="1" noChangeArrowheads="1" noTextEdit="1"/>
          </p:cNvSpPr>
          <p:nvPr>
            <p:ph type="sldImg"/>
          </p:nvPr>
        </p:nvSpPr>
        <p:spPr>
          <a:ln/>
        </p:spPr>
      </p:sp>
      <p:sp>
        <p:nvSpPr>
          <p:cNvPr id="19460" name="Rectangle 3">
            <a:extLst>
              <a:ext uri="{FF2B5EF4-FFF2-40B4-BE49-F238E27FC236}">
                <a16:creationId xmlns:a16="http://schemas.microsoft.com/office/drawing/2014/main" id="{4DD0E2B4-AD48-407B-ABA5-875F4720912B}"/>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5E9F458C-0EFD-4214-9545-C81C2C692BF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07A0505-3EE4-481A-A70C-99FF5234A95B}" type="slidenum">
              <a:rPr lang="fr-FR" altLang="fr-FR" smtClean="0"/>
              <a:pPr/>
              <a:t>10</a:t>
            </a:fld>
            <a:endParaRPr lang="fr-FR" altLang="fr-FR"/>
          </a:p>
        </p:txBody>
      </p:sp>
      <p:sp>
        <p:nvSpPr>
          <p:cNvPr id="21507" name="Rectangle 2">
            <a:extLst>
              <a:ext uri="{FF2B5EF4-FFF2-40B4-BE49-F238E27FC236}">
                <a16:creationId xmlns:a16="http://schemas.microsoft.com/office/drawing/2014/main" id="{7A27B752-F3F6-4F73-B07A-13FFD44BF152}"/>
              </a:ext>
            </a:extLst>
          </p:cNvPr>
          <p:cNvSpPr>
            <a:spLocks noRot="1" noChangeArrowheads="1" noTextEdit="1"/>
          </p:cNvSpPr>
          <p:nvPr>
            <p:ph type="sldImg"/>
          </p:nvPr>
        </p:nvSpPr>
        <p:spPr>
          <a:ln/>
        </p:spPr>
      </p:sp>
      <p:sp>
        <p:nvSpPr>
          <p:cNvPr id="21508" name="Rectangle 3">
            <a:extLst>
              <a:ext uri="{FF2B5EF4-FFF2-40B4-BE49-F238E27FC236}">
                <a16:creationId xmlns:a16="http://schemas.microsoft.com/office/drawing/2014/main" id="{DF34304B-38A4-4F79-A9E6-4F64CFCCC91E}"/>
              </a:ext>
            </a:extLst>
          </p:cNvPr>
          <p:cNvSpPr>
            <a:spLocks noGrp="1" noChangeArrowheads="1"/>
          </p:cNvSpPr>
          <p:nvPr>
            <p:ph type="body" idx="1"/>
          </p:nvPr>
        </p:nvSpPr>
        <p:spPr>
          <a:noFill/>
        </p:spPr>
        <p:txBody>
          <a:bodyPr/>
          <a:lstStyle/>
          <a:p>
            <a:pPr eaLnBrk="1" hangingPunct="1"/>
            <a:endParaRPr lang="en-US" alt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376D-DB1D-4ADD-8B79-FD90489D5F22}"/>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278A6BA7-F67F-4343-BE26-C00C942BDF6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Rectangle 4">
            <a:extLst>
              <a:ext uri="{FF2B5EF4-FFF2-40B4-BE49-F238E27FC236}">
                <a16:creationId xmlns:a16="http://schemas.microsoft.com/office/drawing/2014/main" id="{D9E4E1C3-6CAE-45A7-8E99-279B6DD05FDE}"/>
              </a:ext>
            </a:extLst>
          </p:cNvPr>
          <p:cNvSpPr>
            <a:spLocks noGrp="1" noChangeArrowheads="1"/>
          </p:cNvSpPr>
          <p:nvPr>
            <p:ph type="dt" sz="half" idx="10"/>
          </p:nvPr>
        </p:nvSpPr>
        <p:spPr>
          <a:ln/>
        </p:spPr>
        <p:txBody>
          <a:bodyPr/>
          <a:lstStyle>
            <a:lvl1pPr>
              <a:defRPr/>
            </a:lvl1pPr>
          </a:lstStyle>
          <a:p>
            <a:pPr>
              <a:defRPr/>
            </a:pPr>
            <a:fld id="{1A0C9590-3910-4CCD-96B3-703871A15222}" type="datetime1">
              <a:rPr lang="fr-FR" altLang="fr-FR"/>
              <a:pPr>
                <a:defRPr/>
              </a:pPr>
              <a:t>27/09/2019</a:t>
            </a:fld>
            <a:endParaRPr lang="fr-FR" altLang="fr-FR"/>
          </a:p>
        </p:txBody>
      </p:sp>
      <p:sp>
        <p:nvSpPr>
          <p:cNvPr id="5" name="Rectangle 5">
            <a:extLst>
              <a:ext uri="{FF2B5EF4-FFF2-40B4-BE49-F238E27FC236}">
                <a16:creationId xmlns:a16="http://schemas.microsoft.com/office/drawing/2014/main" id="{FD71D4D8-A15E-4879-A799-FA4EB227B49B}"/>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6" name="Rectangle 6">
            <a:extLst>
              <a:ext uri="{FF2B5EF4-FFF2-40B4-BE49-F238E27FC236}">
                <a16:creationId xmlns:a16="http://schemas.microsoft.com/office/drawing/2014/main" id="{2971D435-8B07-43EE-9A31-3B7EA239A47F}"/>
              </a:ext>
            </a:extLst>
          </p:cNvPr>
          <p:cNvSpPr>
            <a:spLocks noGrp="1" noChangeArrowheads="1"/>
          </p:cNvSpPr>
          <p:nvPr>
            <p:ph type="sldNum" sz="quarter" idx="12"/>
          </p:nvPr>
        </p:nvSpPr>
        <p:spPr>
          <a:ln/>
        </p:spPr>
        <p:txBody>
          <a:bodyPr/>
          <a:lstStyle>
            <a:lvl1pPr>
              <a:defRPr/>
            </a:lvl1pPr>
          </a:lstStyle>
          <a:p>
            <a:pPr>
              <a:defRPr/>
            </a:pPr>
            <a:fld id="{2C3AC9B3-1C1B-414D-B162-E984984596C5}" type="slidenum">
              <a:rPr lang="fr-FR" altLang="fr-FR"/>
              <a:pPr>
                <a:defRPr/>
              </a:pPr>
              <a:t>‹N°›</a:t>
            </a:fld>
            <a:endParaRPr lang="fr-FR" altLang="fr-FR"/>
          </a:p>
        </p:txBody>
      </p:sp>
    </p:spTree>
    <p:extLst>
      <p:ext uri="{BB962C8B-B14F-4D97-AF65-F5344CB8AC3E}">
        <p14:creationId xmlns:p14="http://schemas.microsoft.com/office/powerpoint/2010/main" val="528413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7117F-91CD-4D29-AF2F-C2116919C40C}"/>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81B5446-5338-4D3D-94F2-CBA570E0C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Rectangle 4">
            <a:extLst>
              <a:ext uri="{FF2B5EF4-FFF2-40B4-BE49-F238E27FC236}">
                <a16:creationId xmlns:a16="http://schemas.microsoft.com/office/drawing/2014/main" id="{56A31217-637E-4C4B-8AF1-682D46F7524B}"/>
              </a:ext>
            </a:extLst>
          </p:cNvPr>
          <p:cNvSpPr>
            <a:spLocks noGrp="1" noChangeArrowheads="1"/>
          </p:cNvSpPr>
          <p:nvPr>
            <p:ph type="dt" sz="half" idx="10"/>
          </p:nvPr>
        </p:nvSpPr>
        <p:spPr>
          <a:ln/>
        </p:spPr>
        <p:txBody>
          <a:bodyPr/>
          <a:lstStyle>
            <a:lvl1pPr>
              <a:defRPr/>
            </a:lvl1pPr>
          </a:lstStyle>
          <a:p>
            <a:pPr>
              <a:defRPr/>
            </a:pPr>
            <a:fld id="{B9BFF38A-FD5E-4260-84CA-29F8B915359E}" type="datetime1">
              <a:rPr lang="fr-FR" altLang="fr-FR"/>
              <a:pPr>
                <a:defRPr/>
              </a:pPr>
              <a:t>27/09/2019</a:t>
            </a:fld>
            <a:endParaRPr lang="fr-FR" altLang="fr-FR"/>
          </a:p>
        </p:txBody>
      </p:sp>
      <p:sp>
        <p:nvSpPr>
          <p:cNvPr id="5" name="Rectangle 5">
            <a:extLst>
              <a:ext uri="{FF2B5EF4-FFF2-40B4-BE49-F238E27FC236}">
                <a16:creationId xmlns:a16="http://schemas.microsoft.com/office/drawing/2014/main" id="{8AC7BEC2-0539-4039-BE54-49DFEB75A128}"/>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6" name="Rectangle 6">
            <a:extLst>
              <a:ext uri="{FF2B5EF4-FFF2-40B4-BE49-F238E27FC236}">
                <a16:creationId xmlns:a16="http://schemas.microsoft.com/office/drawing/2014/main" id="{32499CB6-3EA1-442B-9B6B-4664309FAF79}"/>
              </a:ext>
            </a:extLst>
          </p:cNvPr>
          <p:cNvSpPr>
            <a:spLocks noGrp="1" noChangeArrowheads="1"/>
          </p:cNvSpPr>
          <p:nvPr>
            <p:ph type="sldNum" sz="quarter" idx="12"/>
          </p:nvPr>
        </p:nvSpPr>
        <p:spPr>
          <a:ln/>
        </p:spPr>
        <p:txBody>
          <a:bodyPr/>
          <a:lstStyle>
            <a:lvl1pPr>
              <a:defRPr/>
            </a:lvl1pPr>
          </a:lstStyle>
          <a:p>
            <a:pPr>
              <a:defRPr/>
            </a:pPr>
            <a:fld id="{8CD49E26-09C8-41E4-8C11-BCE914722ECD}" type="slidenum">
              <a:rPr lang="fr-FR" altLang="fr-FR"/>
              <a:pPr>
                <a:defRPr/>
              </a:pPr>
              <a:t>‹N°›</a:t>
            </a:fld>
            <a:endParaRPr lang="fr-FR" altLang="fr-FR"/>
          </a:p>
        </p:txBody>
      </p:sp>
    </p:spTree>
    <p:extLst>
      <p:ext uri="{BB962C8B-B14F-4D97-AF65-F5344CB8AC3E}">
        <p14:creationId xmlns:p14="http://schemas.microsoft.com/office/powerpoint/2010/main" val="2838300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EB23FE-CCEC-4F65-86F2-A337D4EC914E}"/>
              </a:ext>
            </a:extLst>
          </p:cNvPr>
          <p:cNvSpPr>
            <a:spLocks noGrp="1"/>
          </p:cNvSpPr>
          <p:nvPr>
            <p:ph type="title" orient="vert"/>
          </p:nvPr>
        </p:nvSpPr>
        <p:spPr>
          <a:xfrm>
            <a:off x="6629400" y="274638"/>
            <a:ext cx="2057400" cy="5851525"/>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E43D2E42-C1B1-44FE-B418-F15B44E13352}"/>
              </a:ext>
            </a:extLst>
          </p:cNvPr>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Rectangle 4">
            <a:extLst>
              <a:ext uri="{FF2B5EF4-FFF2-40B4-BE49-F238E27FC236}">
                <a16:creationId xmlns:a16="http://schemas.microsoft.com/office/drawing/2014/main" id="{49419471-1878-4AB8-A4AE-F9F60F882154}"/>
              </a:ext>
            </a:extLst>
          </p:cNvPr>
          <p:cNvSpPr>
            <a:spLocks noGrp="1" noChangeArrowheads="1"/>
          </p:cNvSpPr>
          <p:nvPr>
            <p:ph type="dt" sz="half" idx="10"/>
          </p:nvPr>
        </p:nvSpPr>
        <p:spPr>
          <a:ln/>
        </p:spPr>
        <p:txBody>
          <a:bodyPr/>
          <a:lstStyle>
            <a:lvl1pPr>
              <a:defRPr/>
            </a:lvl1pPr>
          </a:lstStyle>
          <a:p>
            <a:pPr>
              <a:defRPr/>
            </a:pPr>
            <a:fld id="{AE37598F-1728-4596-8426-9A8DD84E581B}" type="datetime1">
              <a:rPr lang="fr-FR" altLang="fr-FR"/>
              <a:pPr>
                <a:defRPr/>
              </a:pPr>
              <a:t>27/09/2019</a:t>
            </a:fld>
            <a:endParaRPr lang="fr-FR" altLang="fr-FR"/>
          </a:p>
        </p:txBody>
      </p:sp>
      <p:sp>
        <p:nvSpPr>
          <p:cNvPr id="5" name="Rectangle 5">
            <a:extLst>
              <a:ext uri="{FF2B5EF4-FFF2-40B4-BE49-F238E27FC236}">
                <a16:creationId xmlns:a16="http://schemas.microsoft.com/office/drawing/2014/main" id="{3A2408EF-40B5-4B14-85F2-77AB7A0BB8D2}"/>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6" name="Rectangle 6">
            <a:extLst>
              <a:ext uri="{FF2B5EF4-FFF2-40B4-BE49-F238E27FC236}">
                <a16:creationId xmlns:a16="http://schemas.microsoft.com/office/drawing/2014/main" id="{0288E771-1D07-4996-BA05-47AC4559500D}"/>
              </a:ext>
            </a:extLst>
          </p:cNvPr>
          <p:cNvSpPr>
            <a:spLocks noGrp="1" noChangeArrowheads="1"/>
          </p:cNvSpPr>
          <p:nvPr>
            <p:ph type="sldNum" sz="quarter" idx="12"/>
          </p:nvPr>
        </p:nvSpPr>
        <p:spPr>
          <a:ln/>
        </p:spPr>
        <p:txBody>
          <a:bodyPr/>
          <a:lstStyle>
            <a:lvl1pPr>
              <a:defRPr/>
            </a:lvl1pPr>
          </a:lstStyle>
          <a:p>
            <a:pPr>
              <a:defRPr/>
            </a:pPr>
            <a:fld id="{5DB5820D-C7B5-44AA-AE02-E86873293771}" type="slidenum">
              <a:rPr lang="fr-FR" altLang="fr-FR"/>
              <a:pPr>
                <a:defRPr/>
              </a:pPr>
              <a:t>‹N°›</a:t>
            </a:fld>
            <a:endParaRPr lang="fr-FR" altLang="fr-FR"/>
          </a:p>
        </p:txBody>
      </p:sp>
    </p:spTree>
    <p:extLst>
      <p:ext uri="{BB962C8B-B14F-4D97-AF65-F5344CB8AC3E}">
        <p14:creationId xmlns:p14="http://schemas.microsoft.com/office/powerpoint/2010/main" val="372676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0BB0-7F32-4DFB-A984-0326D30F3FF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B1C025C5-65DE-4F75-A406-25F7CE759B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Rectangle 4">
            <a:extLst>
              <a:ext uri="{FF2B5EF4-FFF2-40B4-BE49-F238E27FC236}">
                <a16:creationId xmlns:a16="http://schemas.microsoft.com/office/drawing/2014/main" id="{527678A8-8677-4834-8D9E-AA2F13439AD5}"/>
              </a:ext>
            </a:extLst>
          </p:cNvPr>
          <p:cNvSpPr>
            <a:spLocks noGrp="1" noChangeArrowheads="1"/>
          </p:cNvSpPr>
          <p:nvPr>
            <p:ph type="dt" sz="half" idx="10"/>
          </p:nvPr>
        </p:nvSpPr>
        <p:spPr>
          <a:ln/>
        </p:spPr>
        <p:txBody>
          <a:bodyPr/>
          <a:lstStyle>
            <a:lvl1pPr>
              <a:defRPr/>
            </a:lvl1pPr>
          </a:lstStyle>
          <a:p>
            <a:pPr>
              <a:defRPr/>
            </a:pPr>
            <a:fld id="{BD052E3A-B805-4FFC-874C-29830DB2EE46}" type="datetime1">
              <a:rPr lang="fr-FR" altLang="fr-FR"/>
              <a:pPr>
                <a:defRPr/>
              </a:pPr>
              <a:t>27/09/2019</a:t>
            </a:fld>
            <a:endParaRPr lang="fr-FR" altLang="fr-FR"/>
          </a:p>
        </p:txBody>
      </p:sp>
      <p:sp>
        <p:nvSpPr>
          <p:cNvPr id="5" name="Rectangle 5">
            <a:extLst>
              <a:ext uri="{FF2B5EF4-FFF2-40B4-BE49-F238E27FC236}">
                <a16:creationId xmlns:a16="http://schemas.microsoft.com/office/drawing/2014/main" id="{27FAE61A-2A26-4CB3-ACC8-924D1EDDBB2E}"/>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6" name="Rectangle 6">
            <a:extLst>
              <a:ext uri="{FF2B5EF4-FFF2-40B4-BE49-F238E27FC236}">
                <a16:creationId xmlns:a16="http://schemas.microsoft.com/office/drawing/2014/main" id="{B71A9E6D-C52C-45F6-8347-8BC5E8445A99}"/>
              </a:ext>
            </a:extLst>
          </p:cNvPr>
          <p:cNvSpPr>
            <a:spLocks noGrp="1" noChangeArrowheads="1"/>
          </p:cNvSpPr>
          <p:nvPr>
            <p:ph type="sldNum" sz="quarter" idx="12"/>
          </p:nvPr>
        </p:nvSpPr>
        <p:spPr>
          <a:ln/>
        </p:spPr>
        <p:txBody>
          <a:bodyPr/>
          <a:lstStyle>
            <a:lvl1pPr>
              <a:defRPr/>
            </a:lvl1pPr>
          </a:lstStyle>
          <a:p>
            <a:pPr>
              <a:defRPr/>
            </a:pPr>
            <a:fld id="{1A183FF1-CB6C-47F3-92AC-8B2CC5C56F2C}" type="slidenum">
              <a:rPr lang="fr-FR" altLang="fr-FR"/>
              <a:pPr>
                <a:defRPr/>
              </a:pPr>
              <a:t>‹N°›</a:t>
            </a:fld>
            <a:endParaRPr lang="fr-FR" altLang="fr-FR"/>
          </a:p>
        </p:txBody>
      </p:sp>
    </p:spTree>
    <p:extLst>
      <p:ext uri="{BB962C8B-B14F-4D97-AF65-F5344CB8AC3E}">
        <p14:creationId xmlns:p14="http://schemas.microsoft.com/office/powerpoint/2010/main" val="1035929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9566-016F-4DB3-A0BC-445545EFB798}"/>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A08D5F74-37F3-41F2-89DC-A91E5E61B77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4">
            <a:extLst>
              <a:ext uri="{FF2B5EF4-FFF2-40B4-BE49-F238E27FC236}">
                <a16:creationId xmlns:a16="http://schemas.microsoft.com/office/drawing/2014/main" id="{B7D5FAFD-6B78-4A3B-B555-15DFF26826C4}"/>
              </a:ext>
            </a:extLst>
          </p:cNvPr>
          <p:cNvSpPr>
            <a:spLocks noGrp="1" noChangeArrowheads="1"/>
          </p:cNvSpPr>
          <p:nvPr>
            <p:ph type="dt" sz="half" idx="10"/>
          </p:nvPr>
        </p:nvSpPr>
        <p:spPr>
          <a:ln/>
        </p:spPr>
        <p:txBody>
          <a:bodyPr/>
          <a:lstStyle>
            <a:lvl1pPr>
              <a:defRPr/>
            </a:lvl1pPr>
          </a:lstStyle>
          <a:p>
            <a:pPr>
              <a:defRPr/>
            </a:pPr>
            <a:fld id="{501D754E-821F-4C49-9A92-2B96BF1572F1}" type="datetime1">
              <a:rPr lang="fr-FR" altLang="fr-FR"/>
              <a:pPr>
                <a:defRPr/>
              </a:pPr>
              <a:t>27/09/2019</a:t>
            </a:fld>
            <a:endParaRPr lang="fr-FR" altLang="fr-FR"/>
          </a:p>
        </p:txBody>
      </p:sp>
      <p:sp>
        <p:nvSpPr>
          <p:cNvPr id="5" name="Rectangle 5">
            <a:extLst>
              <a:ext uri="{FF2B5EF4-FFF2-40B4-BE49-F238E27FC236}">
                <a16:creationId xmlns:a16="http://schemas.microsoft.com/office/drawing/2014/main" id="{03C73CF6-C393-4546-B8A7-4BC16E7456B3}"/>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6" name="Rectangle 6">
            <a:extLst>
              <a:ext uri="{FF2B5EF4-FFF2-40B4-BE49-F238E27FC236}">
                <a16:creationId xmlns:a16="http://schemas.microsoft.com/office/drawing/2014/main" id="{54B7D9FD-3C51-443A-9B59-FF923CAE1332}"/>
              </a:ext>
            </a:extLst>
          </p:cNvPr>
          <p:cNvSpPr>
            <a:spLocks noGrp="1" noChangeArrowheads="1"/>
          </p:cNvSpPr>
          <p:nvPr>
            <p:ph type="sldNum" sz="quarter" idx="12"/>
          </p:nvPr>
        </p:nvSpPr>
        <p:spPr>
          <a:ln/>
        </p:spPr>
        <p:txBody>
          <a:bodyPr/>
          <a:lstStyle>
            <a:lvl1pPr>
              <a:defRPr/>
            </a:lvl1pPr>
          </a:lstStyle>
          <a:p>
            <a:pPr>
              <a:defRPr/>
            </a:pPr>
            <a:fld id="{27BB18E6-35B2-4D5D-8294-AEAAD228894B}" type="slidenum">
              <a:rPr lang="fr-FR" altLang="fr-FR"/>
              <a:pPr>
                <a:defRPr/>
              </a:pPr>
              <a:t>‹N°›</a:t>
            </a:fld>
            <a:endParaRPr lang="fr-FR" altLang="fr-FR"/>
          </a:p>
        </p:txBody>
      </p:sp>
    </p:spTree>
    <p:extLst>
      <p:ext uri="{BB962C8B-B14F-4D97-AF65-F5344CB8AC3E}">
        <p14:creationId xmlns:p14="http://schemas.microsoft.com/office/powerpoint/2010/main" val="800017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0552-FA71-443B-B55B-945D0A1560AF}"/>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AD720BC-65CE-40A3-B6E4-C01291C6F2FE}"/>
              </a:ext>
            </a:extLst>
          </p:cNvPr>
          <p:cNvSpPr>
            <a:spLocks noGrp="1"/>
          </p:cNvSpPr>
          <p:nvPr>
            <p:ph sz="half" idx="1"/>
          </p:nvPr>
        </p:nvSpPr>
        <p:spPr>
          <a:xfrm>
            <a:off x="457200" y="1600200"/>
            <a:ext cx="40386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15E73FE0-CEEF-461C-9709-6BF4A1D0E18B}"/>
              </a:ext>
            </a:extLst>
          </p:cNvPr>
          <p:cNvSpPr>
            <a:spLocks noGrp="1"/>
          </p:cNvSpPr>
          <p:nvPr>
            <p:ph sz="half" idx="2"/>
          </p:nvPr>
        </p:nvSpPr>
        <p:spPr>
          <a:xfrm>
            <a:off x="4648200" y="1600200"/>
            <a:ext cx="40386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Rectangle 4">
            <a:extLst>
              <a:ext uri="{FF2B5EF4-FFF2-40B4-BE49-F238E27FC236}">
                <a16:creationId xmlns:a16="http://schemas.microsoft.com/office/drawing/2014/main" id="{E6509511-75C0-484A-9AD4-89DFC7B3A8BD}"/>
              </a:ext>
            </a:extLst>
          </p:cNvPr>
          <p:cNvSpPr>
            <a:spLocks noGrp="1" noChangeArrowheads="1"/>
          </p:cNvSpPr>
          <p:nvPr>
            <p:ph type="dt" sz="half" idx="10"/>
          </p:nvPr>
        </p:nvSpPr>
        <p:spPr>
          <a:ln/>
        </p:spPr>
        <p:txBody>
          <a:bodyPr/>
          <a:lstStyle>
            <a:lvl1pPr>
              <a:defRPr/>
            </a:lvl1pPr>
          </a:lstStyle>
          <a:p>
            <a:pPr>
              <a:defRPr/>
            </a:pPr>
            <a:fld id="{A01EFB9B-383F-4ED0-A4D3-2D6F28F39E6D}" type="datetime1">
              <a:rPr lang="fr-FR" altLang="fr-FR"/>
              <a:pPr>
                <a:defRPr/>
              </a:pPr>
              <a:t>27/09/2019</a:t>
            </a:fld>
            <a:endParaRPr lang="fr-FR" altLang="fr-FR"/>
          </a:p>
        </p:txBody>
      </p:sp>
      <p:sp>
        <p:nvSpPr>
          <p:cNvPr id="6" name="Rectangle 5">
            <a:extLst>
              <a:ext uri="{FF2B5EF4-FFF2-40B4-BE49-F238E27FC236}">
                <a16:creationId xmlns:a16="http://schemas.microsoft.com/office/drawing/2014/main" id="{E9ECC21A-B279-43AB-B77E-47C040473D20}"/>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7" name="Rectangle 6">
            <a:extLst>
              <a:ext uri="{FF2B5EF4-FFF2-40B4-BE49-F238E27FC236}">
                <a16:creationId xmlns:a16="http://schemas.microsoft.com/office/drawing/2014/main" id="{846CDB4F-3B18-448A-AD81-932D8338CC5B}"/>
              </a:ext>
            </a:extLst>
          </p:cNvPr>
          <p:cNvSpPr>
            <a:spLocks noGrp="1" noChangeArrowheads="1"/>
          </p:cNvSpPr>
          <p:nvPr>
            <p:ph type="sldNum" sz="quarter" idx="12"/>
          </p:nvPr>
        </p:nvSpPr>
        <p:spPr>
          <a:ln/>
        </p:spPr>
        <p:txBody>
          <a:bodyPr/>
          <a:lstStyle>
            <a:lvl1pPr>
              <a:defRPr/>
            </a:lvl1pPr>
          </a:lstStyle>
          <a:p>
            <a:pPr>
              <a:defRPr/>
            </a:pPr>
            <a:fld id="{F1413E2F-7D22-4A74-B3C1-15215FF80AC5}" type="slidenum">
              <a:rPr lang="fr-FR" altLang="fr-FR"/>
              <a:pPr>
                <a:defRPr/>
              </a:pPr>
              <a:t>‹N°›</a:t>
            </a:fld>
            <a:endParaRPr lang="fr-FR" altLang="fr-FR"/>
          </a:p>
        </p:txBody>
      </p:sp>
    </p:spTree>
    <p:extLst>
      <p:ext uri="{BB962C8B-B14F-4D97-AF65-F5344CB8AC3E}">
        <p14:creationId xmlns:p14="http://schemas.microsoft.com/office/powerpoint/2010/main" val="1228143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EB50-6E08-4819-9CB9-5EB98B2FF625}"/>
              </a:ext>
            </a:extLst>
          </p:cNvPr>
          <p:cNvSpPr>
            <a:spLocks noGrp="1"/>
          </p:cNvSpPr>
          <p:nvPr>
            <p:ph type="title"/>
          </p:nvPr>
        </p:nvSpPr>
        <p:spPr>
          <a:xfrm>
            <a:off x="630238" y="365125"/>
            <a:ext cx="78867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98F405E-21D6-415F-A9FC-95748BF10B1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E5B5ED3-8F3C-4E8F-B8B1-17068D35A84D}"/>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09A6699B-2989-415F-B6C2-249D6E544A4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A255D1-45E1-49E1-9807-E9D61DD9C12E}"/>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Rectangle 4">
            <a:extLst>
              <a:ext uri="{FF2B5EF4-FFF2-40B4-BE49-F238E27FC236}">
                <a16:creationId xmlns:a16="http://schemas.microsoft.com/office/drawing/2014/main" id="{EDD65F23-DD91-4091-BB8F-8B1A90D17126}"/>
              </a:ext>
            </a:extLst>
          </p:cNvPr>
          <p:cNvSpPr>
            <a:spLocks noGrp="1" noChangeArrowheads="1"/>
          </p:cNvSpPr>
          <p:nvPr>
            <p:ph type="dt" sz="half" idx="10"/>
          </p:nvPr>
        </p:nvSpPr>
        <p:spPr>
          <a:ln/>
        </p:spPr>
        <p:txBody>
          <a:bodyPr/>
          <a:lstStyle>
            <a:lvl1pPr>
              <a:defRPr/>
            </a:lvl1pPr>
          </a:lstStyle>
          <a:p>
            <a:pPr>
              <a:defRPr/>
            </a:pPr>
            <a:fld id="{5B262E8F-AD87-415C-AFF6-842198AD7868}" type="datetime1">
              <a:rPr lang="fr-FR" altLang="fr-FR"/>
              <a:pPr>
                <a:defRPr/>
              </a:pPr>
              <a:t>27/09/2019</a:t>
            </a:fld>
            <a:endParaRPr lang="fr-FR" altLang="fr-FR"/>
          </a:p>
        </p:txBody>
      </p:sp>
      <p:sp>
        <p:nvSpPr>
          <p:cNvPr id="8" name="Rectangle 5">
            <a:extLst>
              <a:ext uri="{FF2B5EF4-FFF2-40B4-BE49-F238E27FC236}">
                <a16:creationId xmlns:a16="http://schemas.microsoft.com/office/drawing/2014/main" id="{DADF46E5-4CB7-4E25-8CC9-C8688EEADC4A}"/>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9" name="Rectangle 6">
            <a:extLst>
              <a:ext uri="{FF2B5EF4-FFF2-40B4-BE49-F238E27FC236}">
                <a16:creationId xmlns:a16="http://schemas.microsoft.com/office/drawing/2014/main" id="{5859EB01-7137-4607-9B79-B3055E6442FC}"/>
              </a:ext>
            </a:extLst>
          </p:cNvPr>
          <p:cNvSpPr>
            <a:spLocks noGrp="1" noChangeArrowheads="1"/>
          </p:cNvSpPr>
          <p:nvPr>
            <p:ph type="sldNum" sz="quarter" idx="12"/>
          </p:nvPr>
        </p:nvSpPr>
        <p:spPr>
          <a:ln/>
        </p:spPr>
        <p:txBody>
          <a:bodyPr/>
          <a:lstStyle>
            <a:lvl1pPr>
              <a:defRPr/>
            </a:lvl1pPr>
          </a:lstStyle>
          <a:p>
            <a:pPr>
              <a:defRPr/>
            </a:pPr>
            <a:fld id="{DD3A6C84-75C9-4E3E-A462-199DB22FE823}" type="slidenum">
              <a:rPr lang="fr-FR" altLang="fr-FR"/>
              <a:pPr>
                <a:defRPr/>
              </a:pPr>
              <a:t>‹N°›</a:t>
            </a:fld>
            <a:endParaRPr lang="fr-FR" altLang="fr-FR"/>
          </a:p>
        </p:txBody>
      </p:sp>
    </p:spTree>
    <p:extLst>
      <p:ext uri="{BB962C8B-B14F-4D97-AF65-F5344CB8AC3E}">
        <p14:creationId xmlns:p14="http://schemas.microsoft.com/office/powerpoint/2010/main" val="56712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ED961-6978-4138-ACB5-DB82A17A4A37}"/>
              </a:ext>
            </a:extLst>
          </p:cNvPr>
          <p:cNvSpPr>
            <a:spLocks noGrp="1"/>
          </p:cNvSpPr>
          <p:nvPr>
            <p:ph type="title"/>
          </p:nvPr>
        </p:nvSpPr>
        <p:spPr/>
        <p:txBody>
          <a:bodyPr/>
          <a:lstStyle/>
          <a:p>
            <a:r>
              <a:rPr lang="en-US"/>
              <a:t>Click to edit Master title style</a:t>
            </a:r>
            <a:endParaRPr lang="fr-FR"/>
          </a:p>
        </p:txBody>
      </p:sp>
      <p:sp>
        <p:nvSpPr>
          <p:cNvPr id="3" name="Rectangle 4">
            <a:extLst>
              <a:ext uri="{FF2B5EF4-FFF2-40B4-BE49-F238E27FC236}">
                <a16:creationId xmlns:a16="http://schemas.microsoft.com/office/drawing/2014/main" id="{9BCE6A38-0D65-4795-9EDF-888BDAFAC710}"/>
              </a:ext>
            </a:extLst>
          </p:cNvPr>
          <p:cNvSpPr>
            <a:spLocks noGrp="1" noChangeArrowheads="1"/>
          </p:cNvSpPr>
          <p:nvPr>
            <p:ph type="dt" sz="half" idx="10"/>
          </p:nvPr>
        </p:nvSpPr>
        <p:spPr>
          <a:ln/>
        </p:spPr>
        <p:txBody>
          <a:bodyPr/>
          <a:lstStyle>
            <a:lvl1pPr>
              <a:defRPr/>
            </a:lvl1pPr>
          </a:lstStyle>
          <a:p>
            <a:pPr>
              <a:defRPr/>
            </a:pPr>
            <a:fld id="{2E087BDD-5897-4666-A84F-EA236A3C02AF}" type="datetime1">
              <a:rPr lang="fr-FR" altLang="fr-FR"/>
              <a:pPr>
                <a:defRPr/>
              </a:pPr>
              <a:t>27/09/2019</a:t>
            </a:fld>
            <a:endParaRPr lang="fr-FR" altLang="fr-FR"/>
          </a:p>
        </p:txBody>
      </p:sp>
      <p:sp>
        <p:nvSpPr>
          <p:cNvPr id="4" name="Rectangle 5">
            <a:extLst>
              <a:ext uri="{FF2B5EF4-FFF2-40B4-BE49-F238E27FC236}">
                <a16:creationId xmlns:a16="http://schemas.microsoft.com/office/drawing/2014/main" id="{49E81952-12FD-46CB-8688-825AA2A45BCE}"/>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5" name="Rectangle 6">
            <a:extLst>
              <a:ext uri="{FF2B5EF4-FFF2-40B4-BE49-F238E27FC236}">
                <a16:creationId xmlns:a16="http://schemas.microsoft.com/office/drawing/2014/main" id="{C7DA1FAC-7788-4EBA-98AE-9881A407354A}"/>
              </a:ext>
            </a:extLst>
          </p:cNvPr>
          <p:cNvSpPr>
            <a:spLocks noGrp="1" noChangeArrowheads="1"/>
          </p:cNvSpPr>
          <p:nvPr>
            <p:ph type="sldNum" sz="quarter" idx="12"/>
          </p:nvPr>
        </p:nvSpPr>
        <p:spPr>
          <a:ln/>
        </p:spPr>
        <p:txBody>
          <a:bodyPr/>
          <a:lstStyle>
            <a:lvl1pPr>
              <a:defRPr/>
            </a:lvl1pPr>
          </a:lstStyle>
          <a:p>
            <a:pPr>
              <a:defRPr/>
            </a:pPr>
            <a:fld id="{387791E1-4750-4615-A887-085BD50A9D8A}" type="slidenum">
              <a:rPr lang="fr-FR" altLang="fr-FR"/>
              <a:pPr>
                <a:defRPr/>
              </a:pPr>
              <a:t>‹N°›</a:t>
            </a:fld>
            <a:endParaRPr lang="fr-FR" altLang="fr-FR"/>
          </a:p>
        </p:txBody>
      </p:sp>
    </p:spTree>
    <p:extLst>
      <p:ext uri="{BB962C8B-B14F-4D97-AF65-F5344CB8AC3E}">
        <p14:creationId xmlns:p14="http://schemas.microsoft.com/office/powerpoint/2010/main" val="974823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7CE3BC2-FAB5-4265-A715-28FEAC51EC24}"/>
              </a:ext>
            </a:extLst>
          </p:cNvPr>
          <p:cNvSpPr>
            <a:spLocks noGrp="1" noChangeArrowheads="1"/>
          </p:cNvSpPr>
          <p:nvPr>
            <p:ph type="dt" sz="half" idx="10"/>
          </p:nvPr>
        </p:nvSpPr>
        <p:spPr>
          <a:ln/>
        </p:spPr>
        <p:txBody>
          <a:bodyPr/>
          <a:lstStyle>
            <a:lvl1pPr>
              <a:defRPr/>
            </a:lvl1pPr>
          </a:lstStyle>
          <a:p>
            <a:pPr>
              <a:defRPr/>
            </a:pPr>
            <a:fld id="{98CED55F-6C43-46E7-AFE7-9D99BF448504}" type="datetime1">
              <a:rPr lang="fr-FR" altLang="fr-FR"/>
              <a:pPr>
                <a:defRPr/>
              </a:pPr>
              <a:t>27/09/2019</a:t>
            </a:fld>
            <a:endParaRPr lang="fr-FR" altLang="fr-FR"/>
          </a:p>
        </p:txBody>
      </p:sp>
      <p:sp>
        <p:nvSpPr>
          <p:cNvPr id="3" name="Rectangle 5">
            <a:extLst>
              <a:ext uri="{FF2B5EF4-FFF2-40B4-BE49-F238E27FC236}">
                <a16:creationId xmlns:a16="http://schemas.microsoft.com/office/drawing/2014/main" id="{ED756A8C-0371-4D4D-AEE1-A3E5D843EAED}"/>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4" name="Rectangle 6">
            <a:extLst>
              <a:ext uri="{FF2B5EF4-FFF2-40B4-BE49-F238E27FC236}">
                <a16:creationId xmlns:a16="http://schemas.microsoft.com/office/drawing/2014/main" id="{62613909-2AF3-4576-BFB2-67B77F7F9D28}"/>
              </a:ext>
            </a:extLst>
          </p:cNvPr>
          <p:cNvSpPr>
            <a:spLocks noGrp="1" noChangeArrowheads="1"/>
          </p:cNvSpPr>
          <p:nvPr>
            <p:ph type="sldNum" sz="quarter" idx="12"/>
          </p:nvPr>
        </p:nvSpPr>
        <p:spPr>
          <a:ln/>
        </p:spPr>
        <p:txBody>
          <a:bodyPr/>
          <a:lstStyle>
            <a:lvl1pPr>
              <a:defRPr/>
            </a:lvl1pPr>
          </a:lstStyle>
          <a:p>
            <a:pPr>
              <a:defRPr/>
            </a:pPr>
            <a:fld id="{9BB9DE95-ADCA-4412-9090-C449D519B9AB}" type="slidenum">
              <a:rPr lang="fr-FR" altLang="fr-FR"/>
              <a:pPr>
                <a:defRPr/>
              </a:pPr>
              <a:t>‹N°›</a:t>
            </a:fld>
            <a:endParaRPr lang="fr-FR" altLang="fr-FR"/>
          </a:p>
        </p:txBody>
      </p:sp>
    </p:spTree>
    <p:extLst>
      <p:ext uri="{BB962C8B-B14F-4D97-AF65-F5344CB8AC3E}">
        <p14:creationId xmlns:p14="http://schemas.microsoft.com/office/powerpoint/2010/main" val="17548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12BD-C328-4B3D-96EC-F52B29D16755}"/>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940606EB-08BC-4EEA-AA81-05CB81FE405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EB1DB2FA-6834-4EA0-9F8D-7E06B97941B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8F5E422D-89D3-4FB4-AEC0-2047C3705330}"/>
              </a:ext>
            </a:extLst>
          </p:cNvPr>
          <p:cNvSpPr>
            <a:spLocks noGrp="1" noChangeArrowheads="1"/>
          </p:cNvSpPr>
          <p:nvPr>
            <p:ph type="dt" sz="half" idx="10"/>
          </p:nvPr>
        </p:nvSpPr>
        <p:spPr>
          <a:ln/>
        </p:spPr>
        <p:txBody>
          <a:bodyPr/>
          <a:lstStyle>
            <a:lvl1pPr>
              <a:defRPr/>
            </a:lvl1pPr>
          </a:lstStyle>
          <a:p>
            <a:pPr>
              <a:defRPr/>
            </a:pPr>
            <a:fld id="{4CF84008-468A-4202-B311-69E7F729AFEA}" type="datetime1">
              <a:rPr lang="fr-FR" altLang="fr-FR"/>
              <a:pPr>
                <a:defRPr/>
              </a:pPr>
              <a:t>27/09/2019</a:t>
            </a:fld>
            <a:endParaRPr lang="fr-FR" altLang="fr-FR"/>
          </a:p>
        </p:txBody>
      </p:sp>
      <p:sp>
        <p:nvSpPr>
          <p:cNvPr id="6" name="Rectangle 5">
            <a:extLst>
              <a:ext uri="{FF2B5EF4-FFF2-40B4-BE49-F238E27FC236}">
                <a16:creationId xmlns:a16="http://schemas.microsoft.com/office/drawing/2014/main" id="{3CC205C6-F5D2-453E-8447-872958039DF2}"/>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7" name="Rectangle 6">
            <a:extLst>
              <a:ext uri="{FF2B5EF4-FFF2-40B4-BE49-F238E27FC236}">
                <a16:creationId xmlns:a16="http://schemas.microsoft.com/office/drawing/2014/main" id="{E806D06A-D2E9-4E47-8A39-C18A6D6A8649}"/>
              </a:ext>
            </a:extLst>
          </p:cNvPr>
          <p:cNvSpPr>
            <a:spLocks noGrp="1" noChangeArrowheads="1"/>
          </p:cNvSpPr>
          <p:nvPr>
            <p:ph type="sldNum" sz="quarter" idx="12"/>
          </p:nvPr>
        </p:nvSpPr>
        <p:spPr>
          <a:ln/>
        </p:spPr>
        <p:txBody>
          <a:bodyPr/>
          <a:lstStyle>
            <a:lvl1pPr>
              <a:defRPr/>
            </a:lvl1pPr>
          </a:lstStyle>
          <a:p>
            <a:pPr>
              <a:defRPr/>
            </a:pPr>
            <a:fld id="{EFF49E3D-E978-4FD4-BD2E-1F663D9115D7}" type="slidenum">
              <a:rPr lang="fr-FR" altLang="fr-FR"/>
              <a:pPr>
                <a:defRPr/>
              </a:pPr>
              <a:t>‹N°›</a:t>
            </a:fld>
            <a:endParaRPr lang="fr-FR" altLang="fr-FR"/>
          </a:p>
        </p:txBody>
      </p:sp>
    </p:spTree>
    <p:extLst>
      <p:ext uri="{BB962C8B-B14F-4D97-AF65-F5344CB8AC3E}">
        <p14:creationId xmlns:p14="http://schemas.microsoft.com/office/powerpoint/2010/main" val="3615551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A3ED-C85F-4BCC-9C30-BA231EF853D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33715211-4F84-460F-BA13-E895EE1F818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Text Placeholder 3">
            <a:extLst>
              <a:ext uri="{FF2B5EF4-FFF2-40B4-BE49-F238E27FC236}">
                <a16:creationId xmlns:a16="http://schemas.microsoft.com/office/drawing/2014/main" id="{8FE9CA57-7459-447F-A13C-98E35AB890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4BD0F58A-7030-4A02-A3D6-1515001A58BE}"/>
              </a:ext>
            </a:extLst>
          </p:cNvPr>
          <p:cNvSpPr>
            <a:spLocks noGrp="1" noChangeArrowheads="1"/>
          </p:cNvSpPr>
          <p:nvPr>
            <p:ph type="dt" sz="half" idx="10"/>
          </p:nvPr>
        </p:nvSpPr>
        <p:spPr>
          <a:ln/>
        </p:spPr>
        <p:txBody>
          <a:bodyPr/>
          <a:lstStyle>
            <a:lvl1pPr>
              <a:defRPr/>
            </a:lvl1pPr>
          </a:lstStyle>
          <a:p>
            <a:pPr>
              <a:defRPr/>
            </a:pPr>
            <a:fld id="{449F0EE2-CB22-4F03-94EE-3DC32E98CD8A}" type="datetime1">
              <a:rPr lang="fr-FR" altLang="fr-FR"/>
              <a:pPr>
                <a:defRPr/>
              </a:pPr>
              <a:t>27/09/2019</a:t>
            </a:fld>
            <a:endParaRPr lang="fr-FR" altLang="fr-FR"/>
          </a:p>
        </p:txBody>
      </p:sp>
      <p:sp>
        <p:nvSpPr>
          <p:cNvPr id="6" name="Rectangle 5">
            <a:extLst>
              <a:ext uri="{FF2B5EF4-FFF2-40B4-BE49-F238E27FC236}">
                <a16:creationId xmlns:a16="http://schemas.microsoft.com/office/drawing/2014/main" id="{A0A92B6E-7281-4B37-83D1-CE79D2D484E0}"/>
              </a:ext>
            </a:extLst>
          </p:cNvPr>
          <p:cNvSpPr>
            <a:spLocks noGrp="1" noChangeArrowheads="1"/>
          </p:cNvSpPr>
          <p:nvPr>
            <p:ph type="ftr" sz="quarter" idx="11"/>
          </p:nvPr>
        </p:nvSpPr>
        <p:spPr>
          <a:ln/>
        </p:spPr>
        <p:txBody>
          <a:bodyPr/>
          <a:lstStyle>
            <a:lvl1pPr>
              <a:defRPr/>
            </a:lvl1pPr>
          </a:lstStyle>
          <a:p>
            <a:pPr>
              <a:defRPr/>
            </a:pPr>
            <a:r>
              <a:rPr lang="fr-FR" altLang="fr-FR"/>
              <a:t>Finance de marché - Patrick Waelbroeck</a:t>
            </a:r>
          </a:p>
        </p:txBody>
      </p:sp>
      <p:sp>
        <p:nvSpPr>
          <p:cNvPr id="7" name="Rectangle 6">
            <a:extLst>
              <a:ext uri="{FF2B5EF4-FFF2-40B4-BE49-F238E27FC236}">
                <a16:creationId xmlns:a16="http://schemas.microsoft.com/office/drawing/2014/main" id="{C856D324-CE23-4A9B-BD91-447DA12AE3BF}"/>
              </a:ext>
            </a:extLst>
          </p:cNvPr>
          <p:cNvSpPr>
            <a:spLocks noGrp="1" noChangeArrowheads="1"/>
          </p:cNvSpPr>
          <p:nvPr>
            <p:ph type="sldNum" sz="quarter" idx="12"/>
          </p:nvPr>
        </p:nvSpPr>
        <p:spPr>
          <a:ln/>
        </p:spPr>
        <p:txBody>
          <a:bodyPr/>
          <a:lstStyle>
            <a:lvl1pPr>
              <a:defRPr/>
            </a:lvl1pPr>
          </a:lstStyle>
          <a:p>
            <a:pPr>
              <a:defRPr/>
            </a:pPr>
            <a:fld id="{35448C32-161C-4F41-AB52-7831EE42C88D}" type="slidenum">
              <a:rPr lang="fr-FR" altLang="fr-FR"/>
              <a:pPr>
                <a:defRPr/>
              </a:pPr>
              <a:t>‹N°›</a:t>
            </a:fld>
            <a:endParaRPr lang="fr-FR" altLang="fr-FR"/>
          </a:p>
        </p:txBody>
      </p:sp>
    </p:spTree>
    <p:extLst>
      <p:ext uri="{BB962C8B-B14F-4D97-AF65-F5344CB8AC3E}">
        <p14:creationId xmlns:p14="http://schemas.microsoft.com/office/powerpoint/2010/main" val="3628920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640E463-F28B-4E36-9DA5-B2A9D71A607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1027" name="Rectangle 3">
            <a:extLst>
              <a:ext uri="{FF2B5EF4-FFF2-40B4-BE49-F238E27FC236}">
                <a16:creationId xmlns:a16="http://schemas.microsoft.com/office/drawing/2014/main" id="{90F5C8B9-BE5A-4DB2-9B03-AB1804FB6B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28" name="Rectangle 4">
            <a:extLst>
              <a:ext uri="{FF2B5EF4-FFF2-40B4-BE49-F238E27FC236}">
                <a16:creationId xmlns:a16="http://schemas.microsoft.com/office/drawing/2014/main" id="{CC124094-084E-43F0-AB57-63CA15000F5E}"/>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F4A959F9-4B58-4D9D-836A-4CE85C4E83D9}" type="datetime1">
              <a:rPr lang="fr-FR" altLang="fr-FR"/>
              <a:pPr>
                <a:defRPr/>
              </a:pPr>
              <a:t>27/09/2019</a:t>
            </a:fld>
            <a:endParaRPr lang="fr-FR" altLang="fr-FR"/>
          </a:p>
        </p:txBody>
      </p:sp>
      <p:sp>
        <p:nvSpPr>
          <p:cNvPr id="1029" name="Rectangle 5">
            <a:extLst>
              <a:ext uri="{FF2B5EF4-FFF2-40B4-BE49-F238E27FC236}">
                <a16:creationId xmlns:a16="http://schemas.microsoft.com/office/drawing/2014/main" id="{E0BE5E19-E4A8-4915-B683-90EA662B13EB}"/>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fr-FR" altLang="fr-FR"/>
              <a:t>Finance de marché - Patrick Waelbroeck</a:t>
            </a:r>
          </a:p>
        </p:txBody>
      </p:sp>
      <p:sp>
        <p:nvSpPr>
          <p:cNvPr id="1030" name="Rectangle 6">
            <a:extLst>
              <a:ext uri="{FF2B5EF4-FFF2-40B4-BE49-F238E27FC236}">
                <a16:creationId xmlns:a16="http://schemas.microsoft.com/office/drawing/2014/main" id="{66EE8455-089D-4FB7-9B64-D3696898404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324A11C-F177-48A5-92F3-2DF9E1619929}"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A03251C-A7E7-4DA6-9C93-30A684C267B3}"/>
              </a:ext>
            </a:extLst>
          </p:cNvPr>
          <p:cNvSpPr>
            <a:spLocks noGrp="1" noChangeArrowheads="1"/>
          </p:cNvSpPr>
          <p:nvPr>
            <p:ph type="ctrTitle"/>
          </p:nvPr>
        </p:nvSpPr>
        <p:spPr>
          <a:xfrm>
            <a:off x="685800" y="2130425"/>
            <a:ext cx="7772400" cy="1470025"/>
          </a:xfrm>
        </p:spPr>
        <p:txBody>
          <a:bodyPr anchor="ctr"/>
          <a:lstStyle/>
          <a:p>
            <a:pPr eaLnBrk="1" hangingPunct="1"/>
            <a:r>
              <a:rPr lang="fr-FR" altLang="fr-FR" sz="3200">
                <a:solidFill>
                  <a:srgbClr val="800000"/>
                </a:solidFill>
                <a:latin typeface="Verdana" panose="020B0604030504040204" pitchFamily="34" charset="0"/>
              </a:rPr>
              <a:t>Financement social</a:t>
            </a:r>
          </a:p>
        </p:txBody>
      </p:sp>
      <p:sp>
        <p:nvSpPr>
          <p:cNvPr id="3075" name="Rectangle 3">
            <a:extLst>
              <a:ext uri="{FF2B5EF4-FFF2-40B4-BE49-F238E27FC236}">
                <a16:creationId xmlns:a16="http://schemas.microsoft.com/office/drawing/2014/main" id="{102B910F-29FD-4349-9CAB-CF450F249AEE}"/>
              </a:ext>
            </a:extLst>
          </p:cNvPr>
          <p:cNvSpPr>
            <a:spLocks noGrp="1" noChangeArrowheads="1"/>
          </p:cNvSpPr>
          <p:nvPr>
            <p:ph type="subTitle" idx="1"/>
          </p:nvPr>
        </p:nvSpPr>
        <p:spPr>
          <a:xfrm>
            <a:off x="1371600" y="3886200"/>
            <a:ext cx="6400800" cy="1752600"/>
          </a:xfrm>
        </p:spPr>
        <p:txBody>
          <a:bodyPr/>
          <a:lstStyle/>
          <a:p>
            <a:pPr eaLnBrk="1" hangingPunct="1"/>
            <a:r>
              <a:rPr lang="fr-FR" altLang="fr-FR" sz="2800">
                <a:solidFill>
                  <a:srgbClr val="800000"/>
                </a:solidFill>
                <a:latin typeface="Verdana" panose="020B0604030504040204" pitchFamily="34" charset="0"/>
              </a:rPr>
              <a:t>Patrick Waelbroeck</a:t>
            </a:r>
          </a:p>
          <a:p>
            <a:pPr eaLnBrk="1" hangingPunct="1"/>
            <a:r>
              <a:rPr lang="fr-FR" altLang="fr-FR" sz="2000">
                <a:solidFill>
                  <a:srgbClr val="800000"/>
                </a:solidFill>
                <a:latin typeface="Verdana" panose="020B0604030504040204" pitchFamily="34" charset="0"/>
              </a:rPr>
              <a:t>patrick.waelbroeck@telecom-paristech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FFB9E0C7-0C3E-4728-A265-7C714BB65EA1}"/>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C08EF7B-A00F-4FFC-819E-DFCA0C8A9A6C}" type="datetime1">
              <a:rPr lang="fr-FR" altLang="fr-FR" sz="1400" smtClean="0"/>
              <a:pPr>
                <a:spcBef>
                  <a:spcPct val="0"/>
                </a:spcBef>
                <a:buFontTx/>
                <a:buNone/>
              </a:pPr>
              <a:t>27/09/2019</a:t>
            </a:fld>
            <a:endParaRPr lang="fr-FR" altLang="fr-FR" sz="1400"/>
          </a:p>
        </p:txBody>
      </p:sp>
      <p:sp>
        <p:nvSpPr>
          <p:cNvPr id="20483" name="Footer Placeholder 4">
            <a:extLst>
              <a:ext uri="{FF2B5EF4-FFF2-40B4-BE49-F238E27FC236}">
                <a16:creationId xmlns:a16="http://schemas.microsoft.com/office/drawing/2014/main" id="{3EEF4E80-60FA-4585-8A32-07D76F87C855}"/>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20484" name="Slide Number Placeholder 5">
            <a:extLst>
              <a:ext uri="{FF2B5EF4-FFF2-40B4-BE49-F238E27FC236}">
                <a16:creationId xmlns:a16="http://schemas.microsoft.com/office/drawing/2014/main" id="{73AF0AF4-5F15-4254-A430-DB395D280DD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87FF310-AA9A-4B18-A960-BDDC7AF6701E}" type="slidenum">
              <a:rPr lang="fr-FR" altLang="fr-FR" sz="1400" smtClean="0"/>
              <a:pPr>
                <a:spcBef>
                  <a:spcPct val="0"/>
                </a:spcBef>
                <a:buFontTx/>
                <a:buNone/>
              </a:pPr>
              <a:t>10</a:t>
            </a:fld>
            <a:endParaRPr lang="fr-FR" altLang="fr-FR" sz="1400"/>
          </a:p>
        </p:txBody>
      </p:sp>
      <p:sp>
        <p:nvSpPr>
          <p:cNvPr id="20485" name="Rectangle 2">
            <a:extLst>
              <a:ext uri="{FF2B5EF4-FFF2-40B4-BE49-F238E27FC236}">
                <a16:creationId xmlns:a16="http://schemas.microsoft.com/office/drawing/2014/main" id="{CBFF1629-8B61-4986-9D83-8EA2E9632591}"/>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Critiques</a:t>
            </a:r>
          </a:p>
        </p:txBody>
      </p:sp>
      <p:sp>
        <p:nvSpPr>
          <p:cNvPr id="20486" name="Line 4">
            <a:extLst>
              <a:ext uri="{FF2B5EF4-FFF2-40B4-BE49-F238E27FC236}">
                <a16:creationId xmlns:a16="http://schemas.microsoft.com/office/drawing/2014/main" id="{FEC86777-8ACF-4945-9B14-F79BF834F73F}"/>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20487" name="Image 1">
            <a:extLst>
              <a:ext uri="{FF2B5EF4-FFF2-40B4-BE49-F238E27FC236}">
                <a16:creationId xmlns:a16="http://schemas.microsoft.com/office/drawing/2014/main" id="{4B102E63-BF4D-461A-9C56-3FE4AF26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85950"/>
            <a:ext cx="5826125"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Image 2">
            <a:extLst>
              <a:ext uri="{FF2B5EF4-FFF2-40B4-BE49-F238E27FC236}">
                <a16:creationId xmlns:a16="http://schemas.microsoft.com/office/drawing/2014/main" id="{22480093-3017-428E-98B5-8B38B7D3F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0"/>
            <a:ext cx="52101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4CE17D1C-C7C2-4574-9335-60BE71C6642C}"/>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ECF9D0F-AB7A-4DF5-8C8E-7E8762AB8632}" type="datetime1">
              <a:rPr lang="fr-FR" altLang="fr-FR" sz="1400" smtClean="0"/>
              <a:pPr>
                <a:spcBef>
                  <a:spcPct val="0"/>
                </a:spcBef>
                <a:buFontTx/>
                <a:buNone/>
              </a:pPr>
              <a:t>27/09/2019</a:t>
            </a:fld>
            <a:endParaRPr lang="fr-FR" altLang="fr-FR" sz="1400"/>
          </a:p>
        </p:txBody>
      </p:sp>
      <p:sp>
        <p:nvSpPr>
          <p:cNvPr id="22531" name="Footer Placeholder 4">
            <a:extLst>
              <a:ext uri="{FF2B5EF4-FFF2-40B4-BE49-F238E27FC236}">
                <a16:creationId xmlns:a16="http://schemas.microsoft.com/office/drawing/2014/main" id="{AB03A805-A021-4C7D-BD30-3A4835FCA740}"/>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22532" name="Slide Number Placeholder 5">
            <a:extLst>
              <a:ext uri="{FF2B5EF4-FFF2-40B4-BE49-F238E27FC236}">
                <a16:creationId xmlns:a16="http://schemas.microsoft.com/office/drawing/2014/main" id="{209D88E2-A5A3-47C2-9861-4C2D851EC64A}"/>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83C3426-4379-4CCC-9C92-99207B7D5D36}" type="slidenum">
              <a:rPr lang="fr-FR" altLang="fr-FR" sz="1400" smtClean="0"/>
              <a:pPr>
                <a:spcBef>
                  <a:spcPct val="0"/>
                </a:spcBef>
                <a:buFontTx/>
                <a:buNone/>
              </a:pPr>
              <a:t>11</a:t>
            </a:fld>
            <a:endParaRPr lang="fr-FR" altLang="fr-FR" sz="1400"/>
          </a:p>
        </p:txBody>
      </p:sp>
      <p:sp>
        <p:nvSpPr>
          <p:cNvPr id="22533" name="Rectangle 2">
            <a:extLst>
              <a:ext uri="{FF2B5EF4-FFF2-40B4-BE49-F238E27FC236}">
                <a16:creationId xmlns:a16="http://schemas.microsoft.com/office/drawing/2014/main" id="{7A77FEEA-C28E-4F9D-82BE-567F507161A5}"/>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Accès difficile au crédit classique</a:t>
            </a:r>
          </a:p>
        </p:txBody>
      </p:sp>
      <p:sp>
        <p:nvSpPr>
          <p:cNvPr id="22534" name="Rectangle 3">
            <a:extLst>
              <a:ext uri="{FF2B5EF4-FFF2-40B4-BE49-F238E27FC236}">
                <a16:creationId xmlns:a16="http://schemas.microsoft.com/office/drawing/2014/main" id="{FFC37B67-A86A-4F07-A0C1-48CEBF91C2E7}"/>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Pas de collatéral (limited liability), donc risqué </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Pas d’actes de propriété</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Pas de contrat de travail</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Montant faible, donc pas rentable </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De monter un dossier de crédit</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De vérifier l’utilisation du crédit</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De collecter les remboursements</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Le crédit est le seul produit financier qui intéresse les très pauvres, pas de mutualisation des offres</a:t>
            </a:r>
          </a:p>
        </p:txBody>
      </p:sp>
      <p:sp>
        <p:nvSpPr>
          <p:cNvPr id="22535" name="Line 4">
            <a:extLst>
              <a:ext uri="{FF2B5EF4-FFF2-40B4-BE49-F238E27FC236}">
                <a16:creationId xmlns:a16="http://schemas.microsoft.com/office/drawing/2014/main" id="{FCF76164-1DD2-4896-9189-4DF77D7B1F5B}"/>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CFF32FCD-0E4B-4A5F-8E9A-ED8B36639B67}"/>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53AA40B-A45B-4C77-8CE3-B9E40AC5ACAD}" type="datetime1">
              <a:rPr lang="fr-FR" altLang="fr-FR" sz="1400" smtClean="0"/>
              <a:pPr>
                <a:spcBef>
                  <a:spcPct val="0"/>
                </a:spcBef>
                <a:buFontTx/>
                <a:buNone/>
              </a:pPr>
              <a:t>27/09/2019</a:t>
            </a:fld>
            <a:endParaRPr lang="fr-FR" altLang="fr-FR" sz="1400"/>
          </a:p>
        </p:txBody>
      </p:sp>
      <p:sp>
        <p:nvSpPr>
          <p:cNvPr id="24579" name="Footer Placeholder 4">
            <a:extLst>
              <a:ext uri="{FF2B5EF4-FFF2-40B4-BE49-F238E27FC236}">
                <a16:creationId xmlns:a16="http://schemas.microsoft.com/office/drawing/2014/main" id="{A8BCF74A-3029-4AFB-82E7-95F1D822D769}"/>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24580" name="Slide Number Placeholder 5">
            <a:extLst>
              <a:ext uri="{FF2B5EF4-FFF2-40B4-BE49-F238E27FC236}">
                <a16:creationId xmlns:a16="http://schemas.microsoft.com/office/drawing/2014/main" id="{BF49874E-9009-475F-86BA-9885F2477831}"/>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DB36234-31B4-4205-A265-BD1B39D2CB35}" type="slidenum">
              <a:rPr lang="fr-FR" altLang="fr-FR" sz="1400" smtClean="0"/>
              <a:pPr>
                <a:spcBef>
                  <a:spcPct val="0"/>
                </a:spcBef>
                <a:buFontTx/>
                <a:buNone/>
              </a:pPr>
              <a:t>12</a:t>
            </a:fld>
            <a:endParaRPr lang="fr-FR" altLang="fr-FR" sz="1400"/>
          </a:p>
        </p:txBody>
      </p:sp>
      <p:sp>
        <p:nvSpPr>
          <p:cNvPr id="24581" name="Rectangle 2">
            <a:extLst>
              <a:ext uri="{FF2B5EF4-FFF2-40B4-BE49-F238E27FC236}">
                <a16:creationId xmlns:a16="http://schemas.microsoft.com/office/drawing/2014/main" id="{8FD20305-0344-4FEE-AC22-10B9E80B59AF}"/>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Solution locale</a:t>
            </a:r>
          </a:p>
        </p:txBody>
      </p:sp>
      <p:sp>
        <p:nvSpPr>
          <p:cNvPr id="24582" name="Rectangle 3">
            <a:extLst>
              <a:ext uri="{FF2B5EF4-FFF2-40B4-BE49-F238E27FC236}">
                <a16:creationId xmlns:a16="http://schemas.microsoft.com/office/drawing/2014/main" id="{94F5615F-E10D-406B-8535-17CE489B2491}"/>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Demander de l’argent à la famille</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Epargner</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Emprunter à un prêteur local, usurier (voir plus loin)</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Problèmes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Insuffisance du capital local</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Capacité d’épargne limitée et revenus volatiles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Coût d’emprunt élevé car production de crédit à petite échelle</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24583" name="Line 4">
            <a:extLst>
              <a:ext uri="{FF2B5EF4-FFF2-40B4-BE49-F238E27FC236}">
                <a16:creationId xmlns:a16="http://schemas.microsoft.com/office/drawing/2014/main" id="{98870E6C-B324-42AD-80DB-C2D83124C47A}"/>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60C5682D-2B17-450B-A6D8-EBC954CDA02A}"/>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AAC27FB-8DAA-46BF-950F-F8BF3D538558}" type="datetime1">
              <a:rPr lang="fr-FR" altLang="fr-FR" sz="1400" smtClean="0"/>
              <a:pPr>
                <a:spcBef>
                  <a:spcPct val="0"/>
                </a:spcBef>
                <a:buFontTx/>
                <a:buNone/>
              </a:pPr>
              <a:t>27/09/2019</a:t>
            </a:fld>
            <a:endParaRPr lang="fr-FR" altLang="fr-FR" sz="1400"/>
          </a:p>
        </p:txBody>
      </p:sp>
      <p:sp>
        <p:nvSpPr>
          <p:cNvPr id="26627" name="Footer Placeholder 4">
            <a:extLst>
              <a:ext uri="{FF2B5EF4-FFF2-40B4-BE49-F238E27FC236}">
                <a16:creationId xmlns:a16="http://schemas.microsoft.com/office/drawing/2014/main" id="{64CB6DAC-C911-47D2-B7CC-AA92FE09BB4D}"/>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26628" name="Slide Number Placeholder 5">
            <a:extLst>
              <a:ext uri="{FF2B5EF4-FFF2-40B4-BE49-F238E27FC236}">
                <a16:creationId xmlns:a16="http://schemas.microsoft.com/office/drawing/2014/main" id="{813DE1FF-9A78-4F51-9F83-089C18814439}"/>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04ABF70-4D32-47C3-99D1-6CD193DF1771}" type="slidenum">
              <a:rPr lang="fr-FR" altLang="fr-FR" sz="1400" smtClean="0"/>
              <a:pPr>
                <a:spcBef>
                  <a:spcPct val="0"/>
                </a:spcBef>
                <a:buFontTx/>
                <a:buNone/>
              </a:pPr>
              <a:t>13</a:t>
            </a:fld>
            <a:endParaRPr lang="fr-FR" altLang="fr-FR" sz="1400"/>
          </a:p>
        </p:txBody>
      </p:sp>
      <p:sp>
        <p:nvSpPr>
          <p:cNvPr id="26629" name="Rectangle 2">
            <a:extLst>
              <a:ext uri="{FF2B5EF4-FFF2-40B4-BE49-F238E27FC236}">
                <a16:creationId xmlns:a16="http://schemas.microsoft.com/office/drawing/2014/main" id="{623C7838-CC93-4E9F-B583-06EECA2C5CF4}"/>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Pourquoi l’argent ne va pas vers les pauvres</a:t>
            </a:r>
          </a:p>
        </p:txBody>
      </p:sp>
      <p:sp>
        <p:nvSpPr>
          <p:cNvPr id="26630" name="Rectangle 3">
            <a:extLst>
              <a:ext uri="{FF2B5EF4-FFF2-40B4-BE49-F238E27FC236}">
                <a16:creationId xmlns:a16="http://schemas.microsoft.com/office/drawing/2014/main" id="{4F77C228-4F3A-4F7E-B2B0-FF540A62E7E6}"/>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Asymétries d’information</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Théorie des contrats incomplets :</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relation principal-agent</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Sélection adverse ou anti-sélection</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 incertitude sur le type</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Déterminer les différents profils de risques</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Faire payer des taux plus élevés aux profils risqués</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Sans information, le taux moyen est élevé, et les bons profils de risque n’empruntent pas (voir G. Akerlof)</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26631" name="Line 4">
            <a:extLst>
              <a:ext uri="{FF2B5EF4-FFF2-40B4-BE49-F238E27FC236}">
                <a16:creationId xmlns:a16="http://schemas.microsoft.com/office/drawing/2014/main" id="{E2A04DBD-E196-4DEF-B311-1BBB69D9589A}"/>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a:extLst>
              <a:ext uri="{FF2B5EF4-FFF2-40B4-BE49-F238E27FC236}">
                <a16:creationId xmlns:a16="http://schemas.microsoft.com/office/drawing/2014/main" id="{E27F0A68-DF5D-4FA5-B2EB-CC7998C3D0FC}"/>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8ED85A9-A3D4-49B3-8FA5-3AC5D97A33D5}" type="datetime1">
              <a:rPr lang="fr-FR" altLang="fr-FR" sz="1400" smtClean="0"/>
              <a:pPr>
                <a:spcBef>
                  <a:spcPct val="0"/>
                </a:spcBef>
                <a:buFontTx/>
                <a:buNone/>
              </a:pPr>
              <a:t>27/09/2019</a:t>
            </a:fld>
            <a:endParaRPr lang="fr-FR" altLang="fr-FR" sz="1400"/>
          </a:p>
        </p:txBody>
      </p:sp>
      <p:sp>
        <p:nvSpPr>
          <p:cNvPr id="28675" name="Footer Placeholder 4">
            <a:extLst>
              <a:ext uri="{FF2B5EF4-FFF2-40B4-BE49-F238E27FC236}">
                <a16:creationId xmlns:a16="http://schemas.microsoft.com/office/drawing/2014/main" id="{171508FE-95CC-438B-8753-3946C7C83E19}"/>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28676" name="Slide Number Placeholder 5">
            <a:extLst>
              <a:ext uri="{FF2B5EF4-FFF2-40B4-BE49-F238E27FC236}">
                <a16:creationId xmlns:a16="http://schemas.microsoft.com/office/drawing/2014/main" id="{A194477B-CFC0-49F9-9815-0D4751A63123}"/>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7A48AA8-7FC7-431D-A14D-AB62A6D2884D}" type="slidenum">
              <a:rPr lang="fr-FR" altLang="fr-FR" sz="1400" smtClean="0"/>
              <a:pPr>
                <a:spcBef>
                  <a:spcPct val="0"/>
                </a:spcBef>
                <a:buFontTx/>
                <a:buNone/>
              </a:pPr>
              <a:t>14</a:t>
            </a:fld>
            <a:endParaRPr lang="fr-FR" altLang="fr-FR" sz="1400"/>
          </a:p>
        </p:txBody>
      </p:sp>
      <p:sp>
        <p:nvSpPr>
          <p:cNvPr id="28677" name="Rectangle 2">
            <a:extLst>
              <a:ext uri="{FF2B5EF4-FFF2-40B4-BE49-F238E27FC236}">
                <a16:creationId xmlns:a16="http://schemas.microsoft.com/office/drawing/2014/main" id="{6AB086DA-0C9D-4314-B367-D544422605EB}"/>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Pourquoi l’argent ne va pas vers les pauvres</a:t>
            </a:r>
          </a:p>
        </p:txBody>
      </p:sp>
      <p:sp>
        <p:nvSpPr>
          <p:cNvPr id="28678" name="Rectangle 3">
            <a:extLst>
              <a:ext uri="{FF2B5EF4-FFF2-40B4-BE49-F238E27FC236}">
                <a16:creationId xmlns:a16="http://schemas.microsoft.com/office/drawing/2014/main" id="{9C67345D-C4F3-4D07-98BD-81F2412F8869}"/>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Aléas moral ex ante (avant que les profits soient réalisés)</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 incertitude sur le niveau d’effort ou les actions</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Comment vérifier que l’emprunteur investisse le bon niveau d’effort pour réussir son projet ?</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Comment vérifier que l’argent est utilisé à de bonnes fins ?</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Aléas moral ex post (enforcement)</a:t>
            </a:r>
          </a:p>
          <a:p>
            <a:pPr lvl="1"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Comment s’assurer d’un recours efficace devant la justice dans les pays en voie de développement pour des petits montants ?</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28679" name="Line 4">
            <a:extLst>
              <a:ext uri="{FF2B5EF4-FFF2-40B4-BE49-F238E27FC236}">
                <a16:creationId xmlns:a16="http://schemas.microsoft.com/office/drawing/2014/main" id="{2182CFFA-D3DA-4BE0-BB25-163FE8ADE1E2}"/>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46866D3D-D75E-464B-BA29-D9804F70DA4B}"/>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B2F7C0E-B6DA-471A-903D-5F2636C915A6}" type="datetime1">
              <a:rPr lang="fr-FR" altLang="fr-FR" sz="1400" smtClean="0"/>
              <a:pPr>
                <a:spcBef>
                  <a:spcPct val="0"/>
                </a:spcBef>
                <a:buFontTx/>
                <a:buNone/>
              </a:pPr>
              <a:t>27/09/2019</a:t>
            </a:fld>
            <a:endParaRPr lang="fr-FR" altLang="fr-FR" sz="1400"/>
          </a:p>
        </p:txBody>
      </p:sp>
      <p:sp>
        <p:nvSpPr>
          <p:cNvPr id="30723" name="Footer Placeholder 4">
            <a:extLst>
              <a:ext uri="{FF2B5EF4-FFF2-40B4-BE49-F238E27FC236}">
                <a16:creationId xmlns:a16="http://schemas.microsoft.com/office/drawing/2014/main" id="{07315E92-CFE0-4F98-9EBF-7A1ED5F90C0E}"/>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30724" name="Slide Number Placeholder 5">
            <a:extLst>
              <a:ext uri="{FF2B5EF4-FFF2-40B4-BE49-F238E27FC236}">
                <a16:creationId xmlns:a16="http://schemas.microsoft.com/office/drawing/2014/main" id="{5B1E298B-96E1-4614-B93E-DFC1E85C2CA0}"/>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B76FD1A-1332-4766-A408-8B68488AF4E7}" type="slidenum">
              <a:rPr lang="fr-FR" altLang="fr-FR" sz="1400" smtClean="0"/>
              <a:pPr>
                <a:spcBef>
                  <a:spcPct val="0"/>
                </a:spcBef>
                <a:buFontTx/>
                <a:buNone/>
              </a:pPr>
              <a:t>15</a:t>
            </a:fld>
            <a:endParaRPr lang="fr-FR" altLang="fr-FR" sz="1400"/>
          </a:p>
        </p:txBody>
      </p:sp>
      <p:sp>
        <p:nvSpPr>
          <p:cNvPr id="30725" name="Rectangle 2">
            <a:extLst>
              <a:ext uri="{FF2B5EF4-FFF2-40B4-BE49-F238E27FC236}">
                <a16:creationId xmlns:a16="http://schemas.microsoft.com/office/drawing/2014/main" id="{BEB19D8B-56DF-4E12-97DC-A91227B9A02B}"/>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Pourquoi l’argent ne va pas vers les pauvres</a:t>
            </a:r>
          </a:p>
        </p:txBody>
      </p:sp>
      <p:sp>
        <p:nvSpPr>
          <p:cNvPr id="30726" name="Rectangle 3">
            <a:extLst>
              <a:ext uri="{FF2B5EF4-FFF2-40B4-BE49-F238E27FC236}">
                <a16:creationId xmlns:a16="http://schemas.microsoft.com/office/drawing/2014/main" id="{3FBC6027-C2ED-4C65-963B-8C25FFA7FEE7}"/>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Rendement d’échelle dans la production</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 coût moyen décroissant, souvent dû à des coûts fixes</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Donc coûts moyens plus élevés pour les entrepreneurs pauvres qui produisent à plus faible échelle</a:t>
            </a: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30727" name="Line 4">
            <a:extLst>
              <a:ext uri="{FF2B5EF4-FFF2-40B4-BE49-F238E27FC236}">
                <a16:creationId xmlns:a16="http://schemas.microsoft.com/office/drawing/2014/main" id="{96F067DA-CC08-4A49-B8A6-3354569C87FB}"/>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a:extLst>
              <a:ext uri="{FF2B5EF4-FFF2-40B4-BE49-F238E27FC236}">
                <a16:creationId xmlns:a16="http://schemas.microsoft.com/office/drawing/2014/main" id="{5A8729B8-3824-4254-8CB1-7E0528F9AC34}"/>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D0CD594-8B8C-4E31-A2A8-1DD3223F051B}" type="datetime1">
              <a:rPr lang="fr-FR" altLang="fr-FR" sz="1400" smtClean="0"/>
              <a:pPr>
                <a:spcBef>
                  <a:spcPct val="0"/>
                </a:spcBef>
                <a:buFontTx/>
                <a:buNone/>
              </a:pPr>
              <a:t>27/09/2019</a:t>
            </a:fld>
            <a:endParaRPr lang="fr-FR" altLang="fr-FR" sz="1400"/>
          </a:p>
        </p:txBody>
      </p:sp>
      <p:sp>
        <p:nvSpPr>
          <p:cNvPr id="32771" name="Footer Placeholder 4">
            <a:extLst>
              <a:ext uri="{FF2B5EF4-FFF2-40B4-BE49-F238E27FC236}">
                <a16:creationId xmlns:a16="http://schemas.microsoft.com/office/drawing/2014/main" id="{843E6020-B2F9-4D00-AB0F-33B3AB50013B}"/>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32772" name="Slide Number Placeholder 5">
            <a:extLst>
              <a:ext uri="{FF2B5EF4-FFF2-40B4-BE49-F238E27FC236}">
                <a16:creationId xmlns:a16="http://schemas.microsoft.com/office/drawing/2014/main" id="{2BEB5DBD-C952-4148-A903-CAADB745E84C}"/>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7B5D60C-D666-46D4-A251-110E7E7FE03D}" type="slidenum">
              <a:rPr lang="fr-FR" altLang="fr-FR" sz="1400" smtClean="0"/>
              <a:pPr>
                <a:spcBef>
                  <a:spcPct val="0"/>
                </a:spcBef>
                <a:buFontTx/>
                <a:buNone/>
              </a:pPr>
              <a:t>16</a:t>
            </a:fld>
            <a:endParaRPr lang="fr-FR" altLang="fr-FR" sz="1400"/>
          </a:p>
        </p:txBody>
      </p:sp>
      <p:sp>
        <p:nvSpPr>
          <p:cNvPr id="32773" name="Rectangle 2">
            <a:extLst>
              <a:ext uri="{FF2B5EF4-FFF2-40B4-BE49-F238E27FC236}">
                <a16:creationId xmlns:a16="http://schemas.microsoft.com/office/drawing/2014/main" id="{E623233E-D0C4-4F7C-92D8-5C9D169835FD}"/>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Solution : subventionner les emprunts ?</a:t>
            </a:r>
          </a:p>
        </p:txBody>
      </p:sp>
      <p:sp>
        <p:nvSpPr>
          <p:cNvPr id="32774" name="Rectangle 3">
            <a:extLst>
              <a:ext uri="{FF2B5EF4-FFF2-40B4-BE49-F238E27FC236}">
                <a16:creationId xmlns:a16="http://schemas.microsoft.com/office/drawing/2014/main" id="{C7A858C8-04B2-4CB5-85CF-6685B6EE987A}"/>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Substitution avec le crédit informel = « effet d’aubaine »</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Le prix (taux d’intérêt) ne traduit plus l’information sur le marché, en particulier le risque</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Le prix (taux d’intérêt) ne joue plus son rôle pour rationner le crédit.</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Le crédit est alloué pour des raisons politiques (élections en vue) ou sociales</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Moins d’incitation à collecter les remboursements d’emprunt grâce aux subventions</a:t>
            </a: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32775" name="Line 4">
            <a:extLst>
              <a:ext uri="{FF2B5EF4-FFF2-40B4-BE49-F238E27FC236}">
                <a16:creationId xmlns:a16="http://schemas.microsoft.com/office/drawing/2014/main" id="{C5065C51-E5DD-46D9-84D1-235A6C714392}"/>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a:extLst>
              <a:ext uri="{FF2B5EF4-FFF2-40B4-BE49-F238E27FC236}">
                <a16:creationId xmlns:a16="http://schemas.microsoft.com/office/drawing/2014/main" id="{5C736F9A-5327-4FAD-A0FB-7040CF55618B}"/>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5DE4C73-8904-4CEB-B4F7-10412E898CE2}" type="datetime1">
              <a:rPr lang="fr-FR" altLang="fr-FR" sz="1400" smtClean="0"/>
              <a:pPr>
                <a:spcBef>
                  <a:spcPct val="0"/>
                </a:spcBef>
                <a:buFontTx/>
                <a:buNone/>
              </a:pPr>
              <a:t>27/09/2019</a:t>
            </a:fld>
            <a:endParaRPr lang="fr-FR" altLang="fr-FR" sz="1400"/>
          </a:p>
        </p:txBody>
      </p:sp>
      <p:sp>
        <p:nvSpPr>
          <p:cNvPr id="34819" name="Footer Placeholder 4">
            <a:extLst>
              <a:ext uri="{FF2B5EF4-FFF2-40B4-BE49-F238E27FC236}">
                <a16:creationId xmlns:a16="http://schemas.microsoft.com/office/drawing/2014/main" id="{4CB46A5C-2120-4592-86DD-C0492C050B7A}"/>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34820" name="Slide Number Placeholder 5">
            <a:extLst>
              <a:ext uri="{FF2B5EF4-FFF2-40B4-BE49-F238E27FC236}">
                <a16:creationId xmlns:a16="http://schemas.microsoft.com/office/drawing/2014/main" id="{3688C8C6-1B44-4036-A458-AF3056DCD16D}"/>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301E13E-523C-473B-9035-BF6EF35896A5}" type="slidenum">
              <a:rPr lang="fr-FR" altLang="fr-FR" sz="1400" smtClean="0"/>
              <a:pPr>
                <a:spcBef>
                  <a:spcPct val="0"/>
                </a:spcBef>
                <a:buFontTx/>
                <a:buNone/>
              </a:pPr>
              <a:t>17</a:t>
            </a:fld>
            <a:endParaRPr lang="fr-FR" altLang="fr-FR" sz="1400"/>
          </a:p>
        </p:txBody>
      </p:sp>
      <p:sp>
        <p:nvSpPr>
          <p:cNvPr id="34821" name="Rectangle 2">
            <a:extLst>
              <a:ext uri="{FF2B5EF4-FFF2-40B4-BE49-F238E27FC236}">
                <a16:creationId xmlns:a16="http://schemas.microsoft.com/office/drawing/2014/main" id="{48025DAC-0870-4958-90FD-0023F8D53BB5}"/>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Solution : faire appel à un prêteur local / usurier ?</a:t>
            </a:r>
          </a:p>
        </p:txBody>
      </p:sp>
      <p:sp>
        <p:nvSpPr>
          <p:cNvPr id="34822" name="Rectangle 3">
            <a:extLst>
              <a:ext uri="{FF2B5EF4-FFF2-40B4-BE49-F238E27FC236}">
                <a16:creationId xmlns:a16="http://schemas.microsoft.com/office/drawing/2014/main" id="{A640788C-E8E5-4279-A8F6-C2D0CB55C0DF}"/>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Situtation de monopoleur local, car connaissance des conditions locales et des personnes // Big data ?</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Profits de monopole vs. Concurrence</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Taux d’intérêt plus élevés qu’en concurrence</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Pas d’incitation à adopter des innovations (financières ou autres) qui réduiraient sa demande (exemple : matériel qui augmente la productivité)</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Intérêt à pratiquer la discrimination par les prix en fonction de critères non éthique (sexe, religion, race, socio-démo)</a:t>
            </a: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34823" name="Line 4">
            <a:extLst>
              <a:ext uri="{FF2B5EF4-FFF2-40B4-BE49-F238E27FC236}">
                <a16:creationId xmlns:a16="http://schemas.microsoft.com/office/drawing/2014/main" id="{F6676C1B-2852-424D-8E2F-B91B105FB436}"/>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a:extLst>
              <a:ext uri="{FF2B5EF4-FFF2-40B4-BE49-F238E27FC236}">
                <a16:creationId xmlns:a16="http://schemas.microsoft.com/office/drawing/2014/main" id="{5BCC5DA4-1EF8-46E2-A2EC-C7B2FF1AEEBA}"/>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8A9B372-3409-49AF-8DDD-15FA68D56EC5}" type="datetime1">
              <a:rPr lang="fr-FR" altLang="fr-FR" sz="1400" smtClean="0"/>
              <a:pPr>
                <a:spcBef>
                  <a:spcPct val="0"/>
                </a:spcBef>
                <a:buFontTx/>
                <a:buNone/>
              </a:pPr>
              <a:t>27/09/2019</a:t>
            </a:fld>
            <a:endParaRPr lang="fr-FR" altLang="fr-FR" sz="1400"/>
          </a:p>
        </p:txBody>
      </p:sp>
      <p:sp>
        <p:nvSpPr>
          <p:cNvPr id="36867" name="Footer Placeholder 4">
            <a:extLst>
              <a:ext uri="{FF2B5EF4-FFF2-40B4-BE49-F238E27FC236}">
                <a16:creationId xmlns:a16="http://schemas.microsoft.com/office/drawing/2014/main" id="{BA6182E8-79FD-4C56-A985-F361FE332C5B}"/>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36868" name="Slide Number Placeholder 5">
            <a:extLst>
              <a:ext uri="{FF2B5EF4-FFF2-40B4-BE49-F238E27FC236}">
                <a16:creationId xmlns:a16="http://schemas.microsoft.com/office/drawing/2014/main" id="{720EBC69-5A2F-45BF-B61D-E0AC715CC0D6}"/>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E3C8F8-C3CF-48A4-A2BB-868F7037EE03}" type="slidenum">
              <a:rPr lang="fr-FR" altLang="fr-FR" sz="1400" smtClean="0"/>
              <a:pPr>
                <a:spcBef>
                  <a:spcPct val="0"/>
                </a:spcBef>
                <a:buFontTx/>
                <a:buNone/>
              </a:pPr>
              <a:t>18</a:t>
            </a:fld>
            <a:endParaRPr lang="fr-FR" altLang="fr-FR" sz="1400"/>
          </a:p>
        </p:txBody>
      </p:sp>
      <p:sp>
        <p:nvSpPr>
          <p:cNvPr id="36869" name="Rectangle 2">
            <a:extLst>
              <a:ext uri="{FF2B5EF4-FFF2-40B4-BE49-F238E27FC236}">
                <a16:creationId xmlns:a16="http://schemas.microsoft.com/office/drawing/2014/main" id="{54F77F05-D0E2-4EC6-B764-774E6417FFA4}"/>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Banque + prêteur local ?</a:t>
            </a:r>
          </a:p>
        </p:txBody>
      </p:sp>
      <p:sp>
        <p:nvSpPr>
          <p:cNvPr id="36870" name="Rectangle 3">
            <a:extLst>
              <a:ext uri="{FF2B5EF4-FFF2-40B4-BE49-F238E27FC236}">
                <a16:creationId xmlns:a16="http://schemas.microsoft.com/office/drawing/2014/main" id="{05AA582A-F8D0-45AA-94B8-F194A8FE34D2}"/>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Banque a les ressources, prêteur local a les informations = win – win ?</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Problèmes d’informations demeurent</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Principal = banque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Agent = prêteur local</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Créer des liens directeurs avec des investisseurs locaux ?</a:t>
            </a:r>
          </a:p>
        </p:txBody>
      </p:sp>
      <p:sp>
        <p:nvSpPr>
          <p:cNvPr id="36871" name="Line 4">
            <a:extLst>
              <a:ext uri="{FF2B5EF4-FFF2-40B4-BE49-F238E27FC236}">
                <a16:creationId xmlns:a16="http://schemas.microsoft.com/office/drawing/2014/main" id="{F9489373-5641-4C9C-8B53-787CE42800FA}"/>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a:extLst>
              <a:ext uri="{FF2B5EF4-FFF2-40B4-BE49-F238E27FC236}">
                <a16:creationId xmlns:a16="http://schemas.microsoft.com/office/drawing/2014/main" id="{21EF54F8-EA22-4DB7-AE49-EC2A6119CEC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0A49492-C3DB-4CB8-8965-FE3862836E1E}" type="datetime1">
              <a:rPr lang="fr-FR" altLang="fr-FR" sz="1400" smtClean="0"/>
              <a:pPr>
                <a:spcBef>
                  <a:spcPct val="0"/>
                </a:spcBef>
                <a:buFontTx/>
                <a:buNone/>
              </a:pPr>
              <a:t>27/09/2019</a:t>
            </a:fld>
            <a:endParaRPr lang="fr-FR" altLang="fr-FR" sz="1400"/>
          </a:p>
        </p:txBody>
      </p:sp>
      <p:sp>
        <p:nvSpPr>
          <p:cNvPr id="38915" name="Footer Placeholder 4">
            <a:extLst>
              <a:ext uri="{FF2B5EF4-FFF2-40B4-BE49-F238E27FC236}">
                <a16:creationId xmlns:a16="http://schemas.microsoft.com/office/drawing/2014/main" id="{A4E8DF17-3773-48F7-9FFF-2D88C9D9A615}"/>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38916" name="Slide Number Placeholder 5">
            <a:extLst>
              <a:ext uri="{FF2B5EF4-FFF2-40B4-BE49-F238E27FC236}">
                <a16:creationId xmlns:a16="http://schemas.microsoft.com/office/drawing/2014/main" id="{2248A7EB-006D-435C-B8B3-3E635D70EF52}"/>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1F26A09-1AFC-4B6A-9BF5-21E41D7FABC9}" type="slidenum">
              <a:rPr lang="fr-FR" altLang="fr-FR" sz="1400" smtClean="0"/>
              <a:pPr>
                <a:spcBef>
                  <a:spcPct val="0"/>
                </a:spcBef>
                <a:buFontTx/>
                <a:buNone/>
              </a:pPr>
              <a:t>19</a:t>
            </a:fld>
            <a:endParaRPr lang="fr-FR" altLang="fr-FR" sz="1400"/>
          </a:p>
        </p:txBody>
      </p:sp>
      <p:sp>
        <p:nvSpPr>
          <p:cNvPr id="38917" name="Rectangle 2">
            <a:extLst>
              <a:ext uri="{FF2B5EF4-FFF2-40B4-BE49-F238E27FC236}">
                <a16:creationId xmlns:a16="http://schemas.microsoft.com/office/drawing/2014/main" id="{9EF44E1F-A7B2-40E8-9179-FBBD2B9E64CA}"/>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Les racines du micro-crédit : ROSCA et Coopératives de crédits</a:t>
            </a:r>
          </a:p>
        </p:txBody>
      </p:sp>
      <p:sp>
        <p:nvSpPr>
          <p:cNvPr id="38918" name="Rectangle 3">
            <a:extLst>
              <a:ext uri="{FF2B5EF4-FFF2-40B4-BE49-F238E27FC236}">
                <a16:creationId xmlns:a16="http://schemas.microsoft.com/office/drawing/2014/main" id="{5575E859-F48C-470E-B6EF-95DC11149F00}"/>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ROSCA = Rotating Savings and Credit Association</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Objectif : réduire les problèmes du marché du crédit</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Exemples :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Tontine (Caméroun)</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Hui (Taipei)</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Tanda (Mexique)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Polla (Chili)</a:t>
            </a: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Mécanisme :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Les participants contribuent à un pot commun et à tour de rôle bénéficie de ce pot, tirage au sort de l’ordre des bénéficiaires avant le début de la collecte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Exemple : 20 personnes contribuent 15$ pendant 20 mois; pot commun de 300$ chaque mois utilisable par chaque contributeur à tour de rôle.</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38919" name="Line 4">
            <a:extLst>
              <a:ext uri="{FF2B5EF4-FFF2-40B4-BE49-F238E27FC236}">
                <a16:creationId xmlns:a16="http://schemas.microsoft.com/office/drawing/2014/main" id="{0313415B-D022-4A59-B7BE-8D30F7B406FA}"/>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a:extLst>
              <a:ext uri="{FF2B5EF4-FFF2-40B4-BE49-F238E27FC236}">
                <a16:creationId xmlns:a16="http://schemas.microsoft.com/office/drawing/2014/main" id="{B9D65612-29A8-4A69-8322-17B869F5F127}"/>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E8897C8-086B-465D-913D-D4E4EB0B7B81}" type="datetime1">
              <a:rPr lang="fr-FR" altLang="fr-FR" sz="1400" smtClean="0"/>
              <a:pPr>
                <a:spcBef>
                  <a:spcPct val="0"/>
                </a:spcBef>
                <a:buFontTx/>
                <a:buNone/>
              </a:pPr>
              <a:t>27/09/2019</a:t>
            </a:fld>
            <a:endParaRPr lang="fr-FR" altLang="fr-FR" sz="1400"/>
          </a:p>
        </p:txBody>
      </p:sp>
      <p:sp>
        <p:nvSpPr>
          <p:cNvPr id="4099" name="Footer Placeholder 4">
            <a:extLst>
              <a:ext uri="{FF2B5EF4-FFF2-40B4-BE49-F238E27FC236}">
                <a16:creationId xmlns:a16="http://schemas.microsoft.com/office/drawing/2014/main" id="{4E4102E8-9DEC-41DF-9B9F-C9F94231CC99}"/>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4100" name="Slide Number Placeholder 5">
            <a:extLst>
              <a:ext uri="{FF2B5EF4-FFF2-40B4-BE49-F238E27FC236}">
                <a16:creationId xmlns:a16="http://schemas.microsoft.com/office/drawing/2014/main" id="{CC3A5D3C-D1EC-4DFA-B232-3DA8D3AC9EF2}"/>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63B42C8-9406-4D36-9DF7-1024524ADF66}" type="slidenum">
              <a:rPr lang="fr-FR" altLang="fr-FR" sz="1400" smtClean="0"/>
              <a:pPr>
                <a:spcBef>
                  <a:spcPct val="0"/>
                </a:spcBef>
                <a:buFontTx/>
                <a:buNone/>
              </a:pPr>
              <a:t>2</a:t>
            </a:fld>
            <a:endParaRPr lang="fr-FR" altLang="fr-FR" sz="1400"/>
          </a:p>
        </p:txBody>
      </p:sp>
      <p:sp>
        <p:nvSpPr>
          <p:cNvPr id="4101" name="Rectangle 2">
            <a:extLst>
              <a:ext uri="{FF2B5EF4-FFF2-40B4-BE49-F238E27FC236}">
                <a16:creationId xmlns:a16="http://schemas.microsoft.com/office/drawing/2014/main" id="{34BC38A4-67B6-4AF8-A17F-D9200103216A}"/>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Plan de la présentation</a:t>
            </a:r>
          </a:p>
        </p:txBody>
      </p:sp>
      <p:sp>
        <p:nvSpPr>
          <p:cNvPr id="4102" name="Rectangle 3">
            <a:extLst>
              <a:ext uri="{FF2B5EF4-FFF2-40B4-BE49-F238E27FC236}">
                <a16:creationId xmlns:a16="http://schemas.microsoft.com/office/drawing/2014/main" id="{46A34AAA-A871-4C8C-AF6B-84B74367A852}"/>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Mico finance</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Group lending</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Peer-to-peer lending</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Crowdfunding</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Initial Coin Offerings</a:t>
            </a:r>
            <a:endParaRPr lang="fr-FR" altLang="fr-FR" sz="2000">
              <a:solidFill>
                <a:srgbClr val="800000"/>
              </a:solidFill>
              <a:latin typeface="Verdana" panose="020B0604030504040204" pitchFamily="34" charset="0"/>
              <a:sym typeface="Symbol" panose="05050102010706020507" pitchFamily="18" charset="2"/>
            </a:endParaRPr>
          </a:p>
        </p:txBody>
      </p:sp>
      <p:sp>
        <p:nvSpPr>
          <p:cNvPr id="4103" name="Line 4">
            <a:extLst>
              <a:ext uri="{FF2B5EF4-FFF2-40B4-BE49-F238E27FC236}">
                <a16:creationId xmlns:a16="http://schemas.microsoft.com/office/drawing/2014/main" id="{F7ADD770-A190-42C4-9ADC-3265C4190F28}"/>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a:extLst>
              <a:ext uri="{FF2B5EF4-FFF2-40B4-BE49-F238E27FC236}">
                <a16:creationId xmlns:a16="http://schemas.microsoft.com/office/drawing/2014/main" id="{19701BE6-F4EA-4A20-B566-469FF5A165C9}"/>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75F0E47-F6D2-4D84-882D-74C919552546}" type="datetime1">
              <a:rPr lang="fr-FR" altLang="fr-FR" sz="1400" smtClean="0"/>
              <a:pPr>
                <a:spcBef>
                  <a:spcPct val="0"/>
                </a:spcBef>
                <a:buFontTx/>
                <a:buNone/>
              </a:pPr>
              <a:t>27/09/2019</a:t>
            </a:fld>
            <a:endParaRPr lang="fr-FR" altLang="fr-FR" sz="1400"/>
          </a:p>
        </p:txBody>
      </p:sp>
      <p:sp>
        <p:nvSpPr>
          <p:cNvPr id="40963" name="Footer Placeholder 4">
            <a:extLst>
              <a:ext uri="{FF2B5EF4-FFF2-40B4-BE49-F238E27FC236}">
                <a16:creationId xmlns:a16="http://schemas.microsoft.com/office/drawing/2014/main" id="{12C6A99E-52B6-480E-BAE5-68E68246ADD4}"/>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40964" name="Slide Number Placeholder 5">
            <a:extLst>
              <a:ext uri="{FF2B5EF4-FFF2-40B4-BE49-F238E27FC236}">
                <a16:creationId xmlns:a16="http://schemas.microsoft.com/office/drawing/2014/main" id="{9AB7AFF9-8299-4215-B7A6-52CC33C09FD2}"/>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B60F4C0-0077-42A7-9998-AABD26CE0610}" type="slidenum">
              <a:rPr lang="fr-FR" altLang="fr-FR" sz="1400" smtClean="0"/>
              <a:pPr>
                <a:spcBef>
                  <a:spcPct val="0"/>
                </a:spcBef>
                <a:buFontTx/>
                <a:buNone/>
              </a:pPr>
              <a:t>20</a:t>
            </a:fld>
            <a:endParaRPr lang="fr-FR" altLang="fr-FR" sz="1400"/>
          </a:p>
        </p:txBody>
      </p:sp>
      <p:sp>
        <p:nvSpPr>
          <p:cNvPr id="40965" name="Rectangle 2">
            <a:extLst>
              <a:ext uri="{FF2B5EF4-FFF2-40B4-BE49-F238E27FC236}">
                <a16:creationId xmlns:a16="http://schemas.microsoft.com/office/drawing/2014/main" id="{117810F7-4E06-42AD-A359-79E109C55797}"/>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ROSCA</a:t>
            </a:r>
          </a:p>
        </p:txBody>
      </p:sp>
      <p:sp>
        <p:nvSpPr>
          <p:cNvPr id="40966" name="Rectangle 3">
            <a:extLst>
              <a:ext uri="{FF2B5EF4-FFF2-40B4-BE49-F238E27FC236}">
                <a16:creationId xmlns:a16="http://schemas.microsoft.com/office/drawing/2014/main" id="{94CEDED0-41A8-49B9-AC54-BA5A7531DA3D}"/>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Revenu mensuel = 50$</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300$ = Achat d’un matériel qui permet de gagner 20$ de plus par mois (exemple, machine à coudre)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Epargne possible 15$ par mois, consommation de 35$</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Sans ROSCA : épargne pendant 20 mois, achat après le 20</a:t>
            </a:r>
            <a:r>
              <a:rPr lang="fr-FR" altLang="fr-FR" sz="2000" baseline="30000">
                <a:solidFill>
                  <a:srgbClr val="800000"/>
                </a:solidFill>
                <a:latin typeface="Verdana" panose="020B0604030504040204" pitchFamily="34" charset="0"/>
                <a:sym typeface="Symbol" panose="05050102010706020507" pitchFamily="18" charset="2"/>
              </a:rPr>
              <a:t>ème</a:t>
            </a:r>
            <a:r>
              <a:rPr lang="fr-FR" altLang="fr-FR" sz="2000">
                <a:solidFill>
                  <a:srgbClr val="800000"/>
                </a:solidFill>
                <a:latin typeface="Verdana" panose="020B0604030504040204" pitchFamily="34" charset="0"/>
                <a:sym typeface="Symbol" panose="05050102010706020507" pitchFamily="18" charset="2"/>
              </a:rPr>
              <a:t> mois; revenu ensuite 50+20$ qui permet de doubler la consommation mensuelle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Avec ROSCA : en probabilité 10</a:t>
            </a:r>
            <a:r>
              <a:rPr lang="fr-FR" altLang="fr-FR" sz="2000" baseline="30000">
                <a:solidFill>
                  <a:srgbClr val="800000"/>
                </a:solidFill>
                <a:latin typeface="Verdana" panose="020B0604030504040204" pitchFamily="34" charset="0"/>
                <a:sym typeface="Symbol" panose="05050102010706020507" pitchFamily="18" charset="2"/>
              </a:rPr>
              <a:t>ème</a:t>
            </a:r>
            <a:r>
              <a:rPr lang="fr-FR" altLang="fr-FR" sz="2000">
                <a:solidFill>
                  <a:srgbClr val="800000"/>
                </a:solidFill>
                <a:latin typeface="Verdana" panose="020B0604030504040204" pitchFamily="34" charset="0"/>
                <a:sym typeface="Symbol" panose="05050102010706020507" pitchFamily="18" charset="2"/>
              </a:rPr>
              <a:t>,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Le dernier est le moins bien loti, mais fait aussi bien que sans ROSCA.</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 « early pot motive »</a:t>
            </a: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40967" name="Line 4">
            <a:extLst>
              <a:ext uri="{FF2B5EF4-FFF2-40B4-BE49-F238E27FC236}">
                <a16:creationId xmlns:a16="http://schemas.microsoft.com/office/drawing/2014/main" id="{84D4F2F2-323C-4CA5-A410-736F54622CA0}"/>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a:extLst>
              <a:ext uri="{FF2B5EF4-FFF2-40B4-BE49-F238E27FC236}">
                <a16:creationId xmlns:a16="http://schemas.microsoft.com/office/drawing/2014/main" id="{0472B56D-47FC-4273-9659-E7F46080A46E}"/>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64B88D9-F7F8-4BBF-BCF3-3426A9279450}" type="datetime1">
              <a:rPr lang="fr-FR" altLang="fr-FR" sz="1400" smtClean="0"/>
              <a:pPr>
                <a:spcBef>
                  <a:spcPct val="0"/>
                </a:spcBef>
                <a:buFontTx/>
                <a:buNone/>
              </a:pPr>
              <a:t>27/09/2019</a:t>
            </a:fld>
            <a:endParaRPr lang="fr-FR" altLang="fr-FR" sz="1400"/>
          </a:p>
        </p:txBody>
      </p:sp>
      <p:sp>
        <p:nvSpPr>
          <p:cNvPr id="43011" name="Footer Placeholder 4">
            <a:extLst>
              <a:ext uri="{FF2B5EF4-FFF2-40B4-BE49-F238E27FC236}">
                <a16:creationId xmlns:a16="http://schemas.microsoft.com/office/drawing/2014/main" id="{964A80BD-1F44-48B2-B75E-51BEF9AFEFC7}"/>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43012" name="Slide Number Placeholder 5">
            <a:extLst>
              <a:ext uri="{FF2B5EF4-FFF2-40B4-BE49-F238E27FC236}">
                <a16:creationId xmlns:a16="http://schemas.microsoft.com/office/drawing/2014/main" id="{48B59294-259F-4301-8C4E-DB743258B53D}"/>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BABC4B-CA55-4867-BE59-491BEBF3E412}" type="slidenum">
              <a:rPr lang="fr-FR" altLang="fr-FR" sz="1400" smtClean="0"/>
              <a:pPr>
                <a:spcBef>
                  <a:spcPct val="0"/>
                </a:spcBef>
                <a:buFontTx/>
                <a:buNone/>
              </a:pPr>
              <a:t>21</a:t>
            </a:fld>
            <a:endParaRPr lang="fr-FR" altLang="fr-FR" sz="1400"/>
          </a:p>
        </p:txBody>
      </p:sp>
      <p:sp>
        <p:nvSpPr>
          <p:cNvPr id="43013" name="Rectangle 2">
            <a:extLst>
              <a:ext uri="{FF2B5EF4-FFF2-40B4-BE49-F238E27FC236}">
                <a16:creationId xmlns:a16="http://schemas.microsoft.com/office/drawing/2014/main" id="{DE42AB90-6467-4585-87AE-BEE5250A6584}"/>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Autres explications</a:t>
            </a:r>
          </a:p>
        </p:txBody>
      </p:sp>
      <p:sp>
        <p:nvSpPr>
          <p:cNvPr id="43014" name="Rectangle 3">
            <a:extLst>
              <a:ext uri="{FF2B5EF4-FFF2-40B4-BE49-F238E27FC236}">
                <a16:creationId xmlns:a16="http://schemas.microsoft.com/office/drawing/2014/main" id="{13724DD6-B339-424E-BF61-F2912AA1F842}"/>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effet d’engagement (commitment)</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Effet « houselhold conflict motive » : soustraire de l’argent du ménage, en particulier du mari.</a:t>
            </a: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Hypothèses :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bien durable indivisible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augmente les revenus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Impatience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Termes du « contrat » applicables</a:t>
            </a: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43015" name="Line 4">
            <a:extLst>
              <a:ext uri="{FF2B5EF4-FFF2-40B4-BE49-F238E27FC236}">
                <a16:creationId xmlns:a16="http://schemas.microsoft.com/office/drawing/2014/main" id="{705E241B-F9FC-4160-A995-5F5630E93B27}"/>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a:extLst>
              <a:ext uri="{FF2B5EF4-FFF2-40B4-BE49-F238E27FC236}">
                <a16:creationId xmlns:a16="http://schemas.microsoft.com/office/drawing/2014/main" id="{AE62AA2F-BD44-40BD-A724-3A1232ECE349}"/>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C8D5D60-7B96-4720-A718-0AAF1C391DD9}" type="datetime1">
              <a:rPr lang="fr-FR" altLang="fr-FR" sz="1400" smtClean="0"/>
              <a:pPr>
                <a:spcBef>
                  <a:spcPct val="0"/>
                </a:spcBef>
                <a:buFontTx/>
                <a:buNone/>
              </a:pPr>
              <a:t>27/09/2019</a:t>
            </a:fld>
            <a:endParaRPr lang="fr-FR" altLang="fr-FR" sz="1400"/>
          </a:p>
        </p:txBody>
      </p:sp>
      <p:sp>
        <p:nvSpPr>
          <p:cNvPr id="45059" name="Footer Placeholder 4">
            <a:extLst>
              <a:ext uri="{FF2B5EF4-FFF2-40B4-BE49-F238E27FC236}">
                <a16:creationId xmlns:a16="http://schemas.microsoft.com/office/drawing/2014/main" id="{14253F29-A650-42B8-91EA-42530A693118}"/>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45060" name="Slide Number Placeholder 5">
            <a:extLst>
              <a:ext uri="{FF2B5EF4-FFF2-40B4-BE49-F238E27FC236}">
                <a16:creationId xmlns:a16="http://schemas.microsoft.com/office/drawing/2014/main" id="{5F75839C-8A0F-4669-A073-E9E886F75596}"/>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D0EC618-AEBB-48F1-9A3E-3A69887BE3BB}" type="slidenum">
              <a:rPr lang="fr-FR" altLang="fr-FR" sz="1400" smtClean="0"/>
              <a:pPr>
                <a:spcBef>
                  <a:spcPct val="0"/>
                </a:spcBef>
                <a:buFontTx/>
                <a:buNone/>
              </a:pPr>
              <a:t>22</a:t>
            </a:fld>
            <a:endParaRPr lang="fr-FR" altLang="fr-FR" sz="1400"/>
          </a:p>
        </p:txBody>
      </p:sp>
      <p:sp>
        <p:nvSpPr>
          <p:cNvPr id="45061" name="Rectangle 2">
            <a:extLst>
              <a:ext uri="{FF2B5EF4-FFF2-40B4-BE49-F238E27FC236}">
                <a16:creationId xmlns:a16="http://schemas.microsoft.com/office/drawing/2014/main" id="{EF1DC470-5FCD-4594-86E2-E396D85EE9C6}"/>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Problèmes : incitations</a:t>
            </a:r>
          </a:p>
        </p:txBody>
      </p:sp>
      <p:sp>
        <p:nvSpPr>
          <p:cNvPr id="45062" name="Rectangle 3">
            <a:extLst>
              <a:ext uri="{FF2B5EF4-FFF2-40B4-BE49-F238E27FC236}">
                <a16:creationId xmlns:a16="http://schemas.microsoft.com/office/drawing/2014/main" id="{BE37A4DE-6477-43D7-9608-0FDDBA1D4A7A}"/>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Pour le dernier ? – effet d’engagement (commitment)</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Pour le premier ? Take the money and run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Trouver un équilibre entre incitation et équité</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Modifer l’ordre entre deux rounds de financement,</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Déterminer l’ordre en fonction de la fiabilité financière</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45063" name="Line 4">
            <a:extLst>
              <a:ext uri="{FF2B5EF4-FFF2-40B4-BE49-F238E27FC236}">
                <a16:creationId xmlns:a16="http://schemas.microsoft.com/office/drawing/2014/main" id="{378B4295-2CE1-4B14-8E5B-75977DD6EFE1}"/>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a:extLst>
              <a:ext uri="{FF2B5EF4-FFF2-40B4-BE49-F238E27FC236}">
                <a16:creationId xmlns:a16="http://schemas.microsoft.com/office/drawing/2014/main" id="{0DD28B0B-726C-422B-8EB7-E5E08BFE152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C4845B2-D55D-4D4B-B5E1-59764DD76FD3}" type="datetime1">
              <a:rPr lang="fr-FR" altLang="fr-FR" sz="1400" smtClean="0"/>
              <a:pPr>
                <a:spcBef>
                  <a:spcPct val="0"/>
                </a:spcBef>
                <a:buFontTx/>
                <a:buNone/>
              </a:pPr>
              <a:t>27/09/2019</a:t>
            </a:fld>
            <a:endParaRPr lang="fr-FR" altLang="fr-FR" sz="1400"/>
          </a:p>
        </p:txBody>
      </p:sp>
      <p:sp>
        <p:nvSpPr>
          <p:cNvPr id="47107" name="Footer Placeholder 4">
            <a:extLst>
              <a:ext uri="{FF2B5EF4-FFF2-40B4-BE49-F238E27FC236}">
                <a16:creationId xmlns:a16="http://schemas.microsoft.com/office/drawing/2014/main" id="{D2EAF3BD-8E2D-4300-956D-5B53DB0FFD36}"/>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47108" name="Slide Number Placeholder 5">
            <a:extLst>
              <a:ext uri="{FF2B5EF4-FFF2-40B4-BE49-F238E27FC236}">
                <a16:creationId xmlns:a16="http://schemas.microsoft.com/office/drawing/2014/main" id="{D851BC3E-A8C2-4101-9111-6774010A8FC2}"/>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8714983-C46F-4637-8B9A-C27279B36D9F}" type="slidenum">
              <a:rPr lang="fr-FR" altLang="fr-FR" sz="1400" smtClean="0"/>
              <a:pPr>
                <a:spcBef>
                  <a:spcPct val="0"/>
                </a:spcBef>
                <a:buFontTx/>
                <a:buNone/>
              </a:pPr>
              <a:t>23</a:t>
            </a:fld>
            <a:endParaRPr lang="fr-FR" altLang="fr-FR" sz="1400"/>
          </a:p>
        </p:txBody>
      </p:sp>
      <p:sp>
        <p:nvSpPr>
          <p:cNvPr id="47109" name="Rectangle 2">
            <a:extLst>
              <a:ext uri="{FF2B5EF4-FFF2-40B4-BE49-F238E27FC236}">
                <a16:creationId xmlns:a16="http://schemas.microsoft.com/office/drawing/2014/main" id="{2AB84129-FF79-445B-8902-A0332482ADD7}"/>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Avantages/inconvénients</a:t>
            </a:r>
          </a:p>
        </p:txBody>
      </p:sp>
      <p:sp>
        <p:nvSpPr>
          <p:cNvPr id="47110" name="Rectangle 3">
            <a:extLst>
              <a:ext uri="{FF2B5EF4-FFF2-40B4-BE49-F238E27FC236}">
                <a16:creationId xmlns:a16="http://schemas.microsoft.com/office/drawing/2014/main" id="{269D65D5-0F85-4B99-AAEB-2D3CA2BFC0E6}"/>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Avantages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Pression sociale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Pas besoin de stocker l’argent</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Permet de discipliner l’épargne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Inconvénients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Comment modifier les montants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Comment gérer les nouveaux membres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L’argent reste à l’intérieur d’une micro-communauté et n’est pas transféré entre communautés</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47111" name="Line 4">
            <a:extLst>
              <a:ext uri="{FF2B5EF4-FFF2-40B4-BE49-F238E27FC236}">
                <a16:creationId xmlns:a16="http://schemas.microsoft.com/office/drawing/2014/main" id="{2B4DFC23-4E88-48BD-B8CA-09EDD4E429F1}"/>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a:extLst>
              <a:ext uri="{FF2B5EF4-FFF2-40B4-BE49-F238E27FC236}">
                <a16:creationId xmlns:a16="http://schemas.microsoft.com/office/drawing/2014/main" id="{33219489-63CC-4783-8F80-28AE20488DB6}"/>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D852ACC-55B9-4A50-81BB-77C7DECC096A}" type="datetime1">
              <a:rPr lang="fr-FR" altLang="fr-FR" sz="1400" smtClean="0"/>
              <a:pPr>
                <a:spcBef>
                  <a:spcPct val="0"/>
                </a:spcBef>
                <a:buFontTx/>
                <a:buNone/>
              </a:pPr>
              <a:t>27/09/2019</a:t>
            </a:fld>
            <a:endParaRPr lang="fr-FR" altLang="fr-FR" sz="1400"/>
          </a:p>
        </p:txBody>
      </p:sp>
      <p:sp>
        <p:nvSpPr>
          <p:cNvPr id="49155" name="Footer Placeholder 4">
            <a:extLst>
              <a:ext uri="{FF2B5EF4-FFF2-40B4-BE49-F238E27FC236}">
                <a16:creationId xmlns:a16="http://schemas.microsoft.com/office/drawing/2014/main" id="{CFD3CF20-AC48-4C59-B94C-971AB25C588A}"/>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49156" name="Slide Number Placeholder 5">
            <a:extLst>
              <a:ext uri="{FF2B5EF4-FFF2-40B4-BE49-F238E27FC236}">
                <a16:creationId xmlns:a16="http://schemas.microsoft.com/office/drawing/2014/main" id="{7695A81F-9609-473A-9A1B-21A78DAAD6B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3B01B2A-3BB0-440D-9882-A15A164E013E}" type="slidenum">
              <a:rPr lang="fr-FR" altLang="fr-FR" sz="1400" smtClean="0"/>
              <a:pPr>
                <a:spcBef>
                  <a:spcPct val="0"/>
                </a:spcBef>
                <a:buFontTx/>
                <a:buNone/>
              </a:pPr>
              <a:t>24</a:t>
            </a:fld>
            <a:endParaRPr lang="fr-FR" altLang="fr-FR" sz="1400"/>
          </a:p>
        </p:txBody>
      </p:sp>
      <p:sp>
        <p:nvSpPr>
          <p:cNvPr id="49157" name="Rectangle 2">
            <a:extLst>
              <a:ext uri="{FF2B5EF4-FFF2-40B4-BE49-F238E27FC236}">
                <a16:creationId xmlns:a16="http://schemas.microsoft.com/office/drawing/2014/main" id="{2600FFAD-26CE-4CB9-AC4E-A2567003FF08}"/>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Coopératives/union de crédit</a:t>
            </a:r>
          </a:p>
        </p:txBody>
      </p:sp>
      <p:sp>
        <p:nvSpPr>
          <p:cNvPr id="49158" name="Rectangle 3">
            <a:extLst>
              <a:ext uri="{FF2B5EF4-FFF2-40B4-BE49-F238E27FC236}">
                <a16:creationId xmlns:a16="http://schemas.microsoft.com/office/drawing/2014/main" id="{272B638B-EF6B-4A6B-B0CF-99D9B5F728D3}"/>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Similarité avec ROSCA : village, communauté</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Différence avec ROSCA :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Pas d’attente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Actionnaire avec droit de vote sur la gouvernance de la coopérative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Unlimited liability (collatéral)</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Effet du monitoring interne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Le coût du « shirking » augmente avec le monitoring (aléas moral)</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La garantie d’un collatéral par un insider, réduit le risque de défaut et donc le taux d’intérêt pour le prêteur extérieur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L’insider peut récupérer une partie du surplus de l’investissement</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p:txBody>
      </p:sp>
      <p:sp>
        <p:nvSpPr>
          <p:cNvPr id="49159" name="Line 4">
            <a:extLst>
              <a:ext uri="{FF2B5EF4-FFF2-40B4-BE49-F238E27FC236}">
                <a16:creationId xmlns:a16="http://schemas.microsoft.com/office/drawing/2014/main" id="{136DF876-EF04-4D09-9E4B-1206B6CE8ECC}"/>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3">
            <a:extLst>
              <a:ext uri="{FF2B5EF4-FFF2-40B4-BE49-F238E27FC236}">
                <a16:creationId xmlns:a16="http://schemas.microsoft.com/office/drawing/2014/main" id="{FC5FA83A-E00E-42A6-BCDF-96B8174058C1}"/>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7E9DAD0-098B-4F8B-A106-E936EF94780C}" type="datetime1">
              <a:rPr lang="fr-FR" altLang="fr-FR" sz="1400" smtClean="0"/>
              <a:pPr>
                <a:spcBef>
                  <a:spcPct val="0"/>
                </a:spcBef>
                <a:buFontTx/>
                <a:buNone/>
              </a:pPr>
              <a:t>27/09/2019</a:t>
            </a:fld>
            <a:endParaRPr lang="fr-FR" altLang="fr-FR" sz="1400"/>
          </a:p>
        </p:txBody>
      </p:sp>
      <p:sp>
        <p:nvSpPr>
          <p:cNvPr id="51203" name="Footer Placeholder 4">
            <a:extLst>
              <a:ext uri="{FF2B5EF4-FFF2-40B4-BE49-F238E27FC236}">
                <a16:creationId xmlns:a16="http://schemas.microsoft.com/office/drawing/2014/main" id="{9934F79D-438F-41DA-B5EE-8B64EB91D7F9}"/>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51204" name="Slide Number Placeholder 5">
            <a:extLst>
              <a:ext uri="{FF2B5EF4-FFF2-40B4-BE49-F238E27FC236}">
                <a16:creationId xmlns:a16="http://schemas.microsoft.com/office/drawing/2014/main" id="{D65A3C1C-A29D-4D0E-B8C2-ADB30F3D1CD3}"/>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FDFD85F-58BD-4D1F-BF88-6F17658F6C39}" type="slidenum">
              <a:rPr lang="fr-FR" altLang="fr-FR" sz="1400" smtClean="0"/>
              <a:pPr>
                <a:spcBef>
                  <a:spcPct val="0"/>
                </a:spcBef>
                <a:buFontTx/>
                <a:buNone/>
              </a:pPr>
              <a:t>25</a:t>
            </a:fld>
            <a:endParaRPr lang="fr-FR" altLang="fr-FR" sz="1400"/>
          </a:p>
        </p:txBody>
      </p:sp>
      <p:sp>
        <p:nvSpPr>
          <p:cNvPr id="51205" name="Rectangle 2">
            <a:extLst>
              <a:ext uri="{FF2B5EF4-FFF2-40B4-BE49-F238E27FC236}">
                <a16:creationId xmlns:a16="http://schemas.microsoft.com/office/drawing/2014/main" id="{B472BFF5-DA3E-40BA-9792-B894182A3D02}"/>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Coopératives/union de crédit</a:t>
            </a:r>
          </a:p>
        </p:txBody>
      </p:sp>
      <p:sp>
        <p:nvSpPr>
          <p:cNvPr id="51206" name="Rectangle 3">
            <a:extLst>
              <a:ext uri="{FF2B5EF4-FFF2-40B4-BE49-F238E27FC236}">
                <a16:creationId xmlns:a16="http://schemas.microsoft.com/office/drawing/2014/main" id="{3527DE53-6CE5-4AD1-85FF-9A893D8499D8}"/>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Double incitations à monitorer</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Augmente la probabilité de succès du projet</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Perte du collatéral garantissant un prêt interne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Optimalité du monitoring ? Trop  de monitoring ? Pas assez de pris de risque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Difficulté de passer à l’échelle</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p:txBody>
      </p:sp>
      <p:sp>
        <p:nvSpPr>
          <p:cNvPr id="51207" name="Line 4">
            <a:extLst>
              <a:ext uri="{FF2B5EF4-FFF2-40B4-BE49-F238E27FC236}">
                <a16:creationId xmlns:a16="http://schemas.microsoft.com/office/drawing/2014/main" id="{B3DD85AE-CD47-48CC-A94C-AB47FB1405B8}"/>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3">
            <a:extLst>
              <a:ext uri="{FF2B5EF4-FFF2-40B4-BE49-F238E27FC236}">
                <a16:creationId xmlns:a16="http://schemas.microsoft.com/office/drawing/2014/main" id="{ED857933-C65B-4C98-9825-FABE8934077B}"/>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DC4348-ED90-48B4-93A2-4D716FBB6A0E}" type="datetime1">
              <a:rPr lang="fr-FR" altLang="fr-FR" sz="1400" smtClean="0"/>
              <a:pPr>
                <a:spcBef>
                  <a:spcPct val="0"/>
                </a:spcBef>
                <a:buFontTx/>
                <a:buNone/>
              </a:pPr>
              <a:t>27/09/2019</a:t>
            </a:fld>
            <a:endParaRPr lang="fr-FR" altLang="fr-FR" sz="1400"/>
          </a:p>
        </p:txBody>
      </p:sp>
      <p:sp>
        <p:nvSpPr>
          <p:cNvPr id="53251" name="Footer Placeholder 4">
            <a:extLst>
              <a:ext uri="{FF2B5EF4-FFF2-40B4-BE49-F238E27FC236}">
                <a16:creationId xmlns:a16="http://schemas.microsoft.com/office/drawing/2014/main" id="{378B7BAB-F86C-4752-BE87-7F3DEECD1123}"/>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53252" name="Slide Number Placeholder 5">
            <a:extLst>
              <a:ext uri="{FF2B5EF4-FFF2-40B4-BE49-F238E27FC236}">
                <a16:creationId xmlns:a16="http://schemas.microsoft.com/office/drawing/2014/main" id="{90AAB4FF-D325-441E-B764-391B663C1296}"/>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5A33A57-3BD7-4B19-BF0B-BC644CEB244C}" type="slidenum">
              <a:rPr lang="fr-FR" altLang="fr-FR" sz="1400" smtClean="0"/>
              <a:pPr>
                <a:spcBef>
                  <a:spcPct val="0"/>
                </a:spcBef>
                <a:buFontTx/>
                <a:buNone/>
              </a:pPr>
              <a:t>26</a:t>
            </a:fld>
            <a:endParaRPr lang="fr-FR" altLang="fr-FR" sz="1400"/>
          </a:p>
        </p:txBody>
      </p:sp>
      <p:sp>
        <p:nvSpPr>
          <p:cNvPr id="53253" name="Rectangle 2">
            <a:extLst>
              <a:ext uri="{FF2B5EF4-FFF2-40B4-BE49-F238E27FC236}">
                <a16:creationId xmlns:a16="http://schemas.microsoft.com/office/drawing/2014/main" id="{C81C31F9-B0CF-4BCB-998E-06DCB2D7E4C7}"/>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Prêt de groupe (group  lending)</a:t>
            </a:r>
          </a:p>
        </p:txBody>
      </p:sp>
      <p:sp>
        <p:nvSpPr>
          <p:cNvPr id="18438" name="Rectangle 3">
            <a:extLst>
              <a:ext uri="{FF2B5EF4-FFF2-40B4-BE49-F238E27FC236}">
                <a16:creationId xmlns:a16="http://schemas.microsoft.com/office/drawing/2014/main" id="{AED85A83-5D20-4217-B4E8-7BF62572E896}"/>
              </a:ext>
            </a:extLst>
          </p:cNvPr>
          <p:cNvSpPr>
            <a:spLocks noGrp="1" noChangeArrowheads="1"/>
          </p:cNvSpPr>
          <p:nvPr>
            <p:ph type="body" idx="1"/>
          </p:nvPr>
        </p:nvSpPr>
        <p:spPr/>
        <p:txBody>
          <a:bodyPr/>
          <a:lstStyle/>
          <a:p>
            <a:pPr eaLnBrk="1" hangingPunct="1">
              <a:buFont typeface="Wingdings" panose="05000000000000000000" pitchFamily="2" charset="2"/>
              <a:buChar char="§"/>
              <a:defRPr/>
            </a:pPr>
            <a:r>
              <a:rPr lang="fr-FR" altLang="fr-FR" sz="2000" dirty="0">
                <a:solidFill>
                  <a:srgbClr val="800000"/>
                </a:solidFill>
                <a:latin typeface="Verdana" panose="020B0604030504040204" pitchFamily="34" charset="0"/>
                <a:sym typeface="Symbol" panose="05050102010706020507" pitchFamily="18" charset="2"/>
              </a:rPr>
              <a:t>Plusieurs personnes contractent un prêt individuel,</a:t>
            </a:r>
          </a:p>
          <a:p>
            <a:pPr eaLnBrk="1" hangingPunct="1">
              <a:buFont typeface="Wingdings" panose="05000000000000000000" pitchFamily="2" charset="2"/>
              <a:buChar char="§"/>
              <a:defRPr/>
            </a:pPr>
            <a:r>
              <a:rPr lang="fr-FR" altLang="fr-FR" sz="2000" dirty="0">
                <a:solidFill>
                  <a:srgbClr val="800000"/>
                </a:solidFill>
                <a:latin typeface="Verdana" panose="020B0604030504040204" pitchFamily="34" charset="0"/>
                <a:sym typeface="Symbol" panose="05050102010706020507" pitchFamily="18" charset="2"/>
              </a:rPr>
              <a:t>Mais ils subissent tous des conséquences négatives si l’un des membres du groupe fait défaut.</a:t>
            </a:r>
          </a:p>
          <a:p>
            <a:pPr eaLnBrk="1" hangingPunct="1">
              <a:buFont typeface="Wingdings" panose="05000000000000000000" pitchFamily="2" charset="2"/>
              <a:buChar char="§"/>
              <a:defRPr/>
            </a:pPr>
            <a:r>
              <a:rPr lang="fr-FR" altLang="fr-FR" sz="2000" dirty="0">
                <a:solidFill>
                  <a:srgbClr val="800000"/>
                </a:solidFill>
                <a:latin typeface="Verdana" panose="020B0604030504040204" pitchFamily="34" charset="0"/>
                <a:sym typeface="Symbol" panose="05050102010706020507" pitchFamily="18" charset="2"/>
              </a:rPr>
              <a:t>= responsabilité de groupe (responsabilité jointe) &lt;&gt; responsabilité de la banque (transfert)</a:t>
            </a:r>
          </a:p>
          <a:p>
            <a:pPr eaLnBrk="1" hangingPunct="1">
              <a:buFont typeface="Wingdings" panose="05000000000000000000" pitchFamily="2" charset="2"/>
              <a:buChar char="§"/>
              <a:defRPr/>
            </a:pPr>
            <a:r>
              <a:rPr lang="fr-FR" altLang="fr-FR" sz="2000" dirty="0">
                <a:solidFill>
                  <a:srgbClr val="800000"/>
                </a:solidFill>
                <a:latin typeface="Verdana" panose="020B0604030504040204" pitchFamily="34" charset="0"/>
                <a:sym typeface="Symbol" panose="05050102010706020507" pitchFamily="18" charset="2"/>
              </a:rPr>
              <a:t>Avantages :</a:t>
            </a:r>
          </a:p>
          <a:p>
            <a:pPr lvl="1" eaLnBrk="1" hangingPunct="1">
              <a:buFont typeface="Wingdings" panose="05000000000000000000" pitchFamily="2" charset="2"/>
              <a:buChar char="§"/>
              <a:defRPr/>
            </a:pPr>
            <a:r>
              <a:rPr lang="fr-FR" altLang="fr-FR" sz="1600" dirty="0">
                <a:solidFill>
                  <a:srgbClr val="800000"/>
                </a:solidFill>
                <a:latin typeface="Verdana" panose="020B0604030504040204" pitchFamily="34" charset="0"/>
                <a:sym typeface="Symbol" panose="05050102010706020507" pitchFamily="18" charset="2"/>
              </a:rPr>
              <a:t>Réduit les problèmes d’asymétrie d’information : sélection adverse + aléas moral grâce au monitoring interne</a:t>
            </a:r>
          </a:p>
          <a:p>
            <a:pPr lvl="1" eaLnBrk="1" hangingPunct="1">
              <a:buFont typeface="Wingdings" panose="05000000000000000000" pitchFamily="2" charset="2"/>
              <a:buChar char="§"/>
              <a:defRPr/>
            </a:pPr>
            <a:r>
              <a:rPr lang="fr-FR" altLang="fr-FR" sz="1600" dirty="0">
                <a:solidFill>
                  <a:srgbClr val="800000"/>
                </a:solidFill>
                <a:latin typeface="Verdana" panose="020B0604030504040204" pitchFamily="34" charset="0"/>
                <a:sym typeface="Symbol" panose="05050102010706020507" pitchFamily="18" charset="2"/>
              </a:rPr>
              <a:t>Réduit le problème d’</a:t>
            </a:r>
            <a:r>
              <a:rPr lang="fr-FR" altLang="fr-FR" sz="1600" dirty="0" err="1">
                <a:solidFill>
                  <a:srgbClr val="800000"/>
                </a:solidFill>
                <a:latin typeface="Verdana" panose="020B0604030504040204" pitchFamily="34" charset="0"/>
                <a:sym typeface="Symbol" panose="05050102010706020507" pitchFamily="18" charset="2"/>
              </a:rPr>
              <a:t>enforcement</a:t>
            </a:r>
            <a:endParaRPr lang="fr-FR" altLang="fr-FR" sz="1600" dirty="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defRPr/>
            </a:pPr>
            <a:r>
              <a:rPr lang="fr-FR" altLang="fr-FR" sz="2000" dirty="0">
                <a:solidFill>
                  <a:srgbClr val="800000"/>
                </a:solidFill>
                <a:latin typeface="Verdana" panose="020B0604030504040204" pitchFamily="34" charset="0"/>
                <a:sym typeface="Symbol" panose="05050102010706020507" pitchFamily="18" charset="2"/>
              </a:rPr>
              <a:t>Remarque : si le groupe a plus d’information sur ses membres, la banque n’en a pas nécessairement plus.</a:t>
            </a:r>
          </a:p>
          <a:p>
            <a:pPr lvl="1" eaLnBrk="1" hangingPunct="1">
              <a:buFont typeface="Wingdings" panose="05000000000000000000" pitchFamily="2" charset="2"/>
              <a:buChar char="§"/>
              <a:defRPr/>
            </a:pPr>
            <a:r>
              <a:rPr lang="fr-FR" altLang="fr-FR" sz="1600" dirty="0">
                <a:solidFill>
                  <a:srgbClr val="800000"/>
                </a:solidFill>
                <a:latin typeface="Verdana" panose="020B0604030504040204" pitchFamily="34" charset="0"/>
                <a:sym typeface="Symbol" panose="05050102010706020507" pitchFamily="18" charset="2"/>
              </a:rPr>
              <a:t>La responsabilité jointe produit un « assortative » </a:t>
            </a:r>
            <a:r>
              <a:rPr lang="fr-FR" altLang="fr-FR" sz="1600" dirty="0" err="1">
                <a:solidFill>
                  <a:srgbClr val="800000"/>
                </a:solidFill>
                <a:latin typeface="Verdana" panose="020B0604030504040204" pitchFamily="34" charset="0"/>
                <a:sym typeface="Symbol" panose="05050102010706020507" pitchFamily="18" charset="2"/>
              </a:rPr>
              <a:t>matching</a:t>
            </a:r>
            <a:r>
              <a:rPr lang="fr-FR" altLang="fr-FR" sz="1600" dirty="0">
                <a:solidFill>
                  <a:srgbClr val="800000"/>
                </a:solidFill>
                <a:latin typeface="Verdana" panose="020B0604030504040204" pitchFamily="34" charset="0"/>
                <a:sym typeface="Symbol" panose="05050102010706020507" pitchFamily="18" charset="2"/>
              </a:rPr>
              <a:t> : les profiles moins risquée se groupent ensemble et obtiennent un taux bas</a:t>
            </a:r>
          </a:p>
          <a:p>
            <a:pPr lvl="1" eaLnBrk="1" hangingPunct="1">
              <a:buFont typeface="Wingdings" panose="05000000000000000000" pitchFamily="2" charset="2"/>
              <a:buChar char="§"/>
              <a:defRPr/>
            </a:pPr>
            <a:r>
              <a:rPr lang="fr-FR" altLang="fr-FR" sz="1600" dirty="0">
                <a:solidFill>
                  <a:srgbClr val="800000"/>
                </a:solidFill>
                <a:latin typeface="Verdana" panose="020B0604030504040204" pitchFamily="34" charset="0"/>
                <a:sym typeface="Symbol" panose="05050102010706020507" pitchFamily="18" charset="2"/>
              </a:rPr>
              <a:t>les profils plus risqués forment un autre groupe</a:t>
            </a:r>
          </a:p>
          <a:p>
            <a:pPr marL="0" indent="0" eaLnBrk="1" hangingPunct="1">
              <a:buFontTx/>
              <a:buNone/>
              <a:defRPr/>
            </a:pPr>
            <a:endParaRPr lang="fr-FR" altLang="fr-FR" sz="2000" dirty="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defRPr/>
            </a:pPr>
            <a:endParaRPr lang="fr-FR" altLang="fr-FR" sz="2400" dirty="0">
              <a:solidFill>
                <a:srgbClr val="800000"/>
              </a:solidFill>
              <a:latin typeface="Verdana" panose="020B0604030504040204" pitchFamily="34" charset="0"/>
              <a:sym typeface="Symbol" panose="05050102010706020507" pitchFamily="18" charset="2"/>
            </a:endParaRPr>
          </a:p>
        </p:txBody>
      </p:sp>
      <p:sp>
        <p:nvSpPr>
          <p:cNvPr id="53255" name="Line 4">
            <a:extLst>
              <a:ext uri="{FF2B5EF4-FFF2-40B4-BE49-F238E27FC236}">
                <a16:creationId xmlns:a16="http://schemas.microsoft.com/office/drawing/2014/main" id="{D0255D71-B2AC-461F-8C8E-0DC77A12B8BB}"/>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a:extLst>
              <a:ext uri="{FF2B5EF4-FFF2-40B4-BE49-F238E27FC236}">
                <a16:creationId xmlns:a16="http://schemas.microsoft.com/office/drawing/2014/main" id="{B99BCB7B-4931-45C2-95BB-519A8E210641}"/>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4C8498D-87A2-4867-B50D-5965DC2E050C}" type="datetime1">
              <a:rPr lang="fr-FR" altLang="fr-FR" sz="1400" smtClean="0"/>
              <a:pPr>
                <a:spcBef>
                  <a:spcPct val="0"/>
                </a:spcBef>
                <a:buFontTx/>
                <a:buNone/>
              </a:pPr>
              <a:t>27/09/2019</a:t>
            </a:fld>
            <a:endParaRPr lang="fr-FR" altLang="fr-FR" sz="1400"/>
          </a:p>
        </p:txBody>
      </p:sp>
      <p:sp>
        <p:nvSpPr>
          <p:cNvPr id="55299" name="Footer Placeholder 4">
            <a:extLst>
              <a:ext uri="{FF2B5EF4-FFF2-40B4-BE49-F238E27FC236}">
                <a16:creationId xmlns:a16="http://schemas.microsoft.com/office/drawing/2014/main" id="{60709723-8B15-4383-9D8E-BF86A8822F6B}"/>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55300" name="Slide Number Placeholder 5">
            <a:extLst>
              <a:ext uri="{FF2B5EF4-FFF2-40B4-BE49-F238E27FC236}">
                <a16:creationId xmlns:a16="http://schemas.microsoft.com/office/drawing/2014/main" id="{50A996FB-3055-40AD-978A-FE93AF3FAD9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72B8C16-8538-412C-995F-9BB436F97E0F}" type="slidenum">
              <a:rPr lang="fr-FR" altLang="fr-FR" sz="1400" smtClean="0"/>
              <a:pPr>
                <a:spcBef>
                  <a:spcPct val="0"/>
                </a:spcBef>
                <a:buFontTx/>
                <a:buNone/>
              </a:pPr>
              <a:t>27</a:t>
            </a:fld>
            <a:endParaRPr lang="fr-FR" altLang="fr-FR" sz="1400"/>
          </a:p>
        </p:txBody>
      </p:sp>
      <p:sp>
        <p:nvSpPr>
          <p:cNvPr id="55301" name="Rectangle 2">
            <a:extLst>
              <a:ext uri="{FF2B5EF4-FFF2-40B4-BE49-F238E27FC236}">
                <a16:creationId xmlns:a16="http://schemas.microsoft.com/office/drawing/2014/main" id="{69239BB2-75CD-435E-A5B3-A1ECA518217F}"/>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Limites</a:t>
            </a:r>
          </a:p>
        </p:txBody>
      </p:sp>
      <p:sp>
        <p:nvSpPr>
          <p:cNvPr id="55302" name="Rectangle 3">
            <a:extLst>
              <a:ext uri="{FF2B5EF4-FFF2-40B4-BE49-F238E27FC236}">
                <a16:creationId xmlns:a16="http://schemas.microsoft.com/office/drawing/2014/main" id="{ED72E793-0550-4EAB-B5C0-5D40CD678076}"/>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Organiser des réunions de groupe et le monitoring sont coûteux en temps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Ces coûts augmentent avec la taille du groupe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Difficile de trouver des leaders de groupe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Le risque du groupe est plus élevé que le risque individuel, d’où problème d’aversion au risque.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Problème de free-riding potentiel : pourquoi bien se comporter si l’on sait que quelqu’un du groupe va faire défaut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Optimalité de la punition ? (punition trop dure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Efficacité empirique pas établie</a:t>
            </a: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55303" name="Line 4">
            <a:extLst>
              <a:ext uri="{FF2B5EF4-FFF2-40B4-BE49-F238E27FC236}">
                <a16:creationId xmlns:a16="http://schemas.microsoft.com/office/drawing/2014/main" id="{9377ECD1-796A-460C-BB5A-70C34B9A0070}"/>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a:extLst>
              <a:ext uri="{FF2B5EF4-FFF2-40B4-BE49-F238E27FC236}">
                <a16:creationId xmlns:a16="http://schemas.microsoft.com/office/drawing/2014/main" id="{4DBE06A6-2693-44E8-8BF7-4E733F2A5FF2}"/>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90D1D2-F11A-4ED4-987D-B0E2F70767F7}" type="datetime1">
              <a:rPr lang="fr-FR" altLang="fr-FR" sz="1400" smtClean="0"/>
              <a:pPr>
                <a:spcBef>
                  <a:spcPct val="0"/>
                </a:spcBef>
                <a:buFontTx/>
                <a:buNone/>
              </a:pPr>
              <a:t>27/09/2019</a:t>
            </a:fld>
            <a:endParaRPr lang="fr-FR" altLang="fr-FR" sz="1400"/>
          </a:p>
        </p:txBody>
      </p:sp>
      <p:sp>
        <p:nvSpPr>
          <p:cNvPr id="57347" name="Footer Placeholder 4">
            <a:extLst>
              <a:ext uri="{FF2B5EF4-FFF2-40B4-BE49-F238E27FC236}">
                <a16:creationId xmlns:a16="http://schemas.microsoft.com/office/drawing/2014/main" id="{7828D3CE-9014-43CE-8CF7-CBC037DDEA38}"/>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57348" name="Slide Number Placeholder 5">
            <a:extLst>
              <a:ext uri="{FF2B5EF4-FFF2-40B4-BE49-F238E27FC236}">
                <a16:creationId xmlns:a16="http://schemas.microsoft.com/office/drawing/2014/main" id="{BE6066C7-CB2E-4C25-B088-7CD9DE04A23B}"/>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860A75D-A854-4D0D-8F6D-FCD87ACD094A}" type="slidenum">
              <a:rPr lang="fr-FR" altLang="fr-FR" sz="1400" smtClean="0"/>
              <a:pPr>
                <a:spcBef>
                  <a:spcPct val="0"/>
                </a:spcBef>
                <a:buFontTx/>
                <a:buNone/>
              </a:pPr>
              <a:t>28</a:t>
            </a:fld>
            <a:endParaRPr lang="fr-FR" altLang="fr-FR" sz="1400"/>
          </a:p>
        </p:txBody>
      </p:sp>
      <p:sp>
        <p:nvSpPr>
          <p:cNvPr id="57349" name="Rectangle 2">
            <a:extLst>
              <a:ext uri="{FF2B5EF4-FFF2-40B4-BE49-F238E27FC236}">
                <a16:creationId xmlns:a16="http://schemas.microsoft.com/office/drawing/2014/main" id="{4A13F55E-D213-46D0-B973-029FABA59ACD}"/>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Critiques de la micro-finance</a:t>
            </a:r>
          </a:p>
        </p:txBody>
      </p:sp>
      <p:sp>
        <p:nvSpPr>
          <p:cNvPr id="57350" name="Rectangle 3">
            <a:extLst>
              <a:ext uri="{FF2B5EF4-FFF2-40B4-BE49-F238E27FC236}">
                <a16:creationId xmlns:a16="http://schemas.microsoft.com/office/drawing/2014/main" id="{925B91E6-218D-45E8-8E14-A209E6380745}"/>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 Un niveau de dette croissant et un appauvrissement résultant de l’incapacité des emprunteurs à payer leurs dettes. Certains en viennent à devoir vendre leurs terres…</a:t>
            </a: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    La vaste majorité des sommes empruntées n’est pas utilisée pour investir dans des activités génératrices de revenus… mais pour acheter de la nourriture et des médicaments, réparer le toit ou payer la dot de la fille à marier ! Selon l’étude,  ""Les ressources additionnelles de la microfinance ont amené à une augmentation du montant  de la dot dans le Bangladesh rural.""</a:t>
            </a:r>
          </a:p>
        </p:txBody>
      </p:sp>
      <p:sp>
        <p:nvSpPr>
          <p:cNvPr id="57351" name="Line 4">
            <a:extLst>
              <a:ext uri="{FF2B5EF4-FFF2-40B4-BE49-F238E27FC236}">
                <a16:creationId xmlns:a16="http://schemas.microsoft.com/office/drawing/2014/main" id="{D6870841-0077-4A66-8B2A-0EE571C3A433}"/>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a:extLst>
              <a:ext uri="{FF2B5EF4-FFF2-40B4-BE49-F238E27FC236}">
                <a16:creationId xmlns:a16="http://schemas.microsoft.com/office/drawing/2014/main" id="{161A9722-7EE9-4E1D-9BFB-181CB49AA83D}"/>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030AE16-8321-4A1C-BEB2-2E2E1E1C0B52}" type="datetime1">
              <a:rPr lang="fr-FR" altLang="fr-FR" sz="1400" smtClean="0"/>
              <a:pPr>
                <a:spcBef>
                  <a:spcPct val="0"/>
                </a:spcBef>
                <a:buFontTx/>
                <a:buNone/>
              </a:pPr>
              <a:t>27/09/2019</a:t>
            </a:fld>
            <a:endParaRPr lang="fr-FR" altLang="fr-FR" sz="1400"/>
          </a:p>
        </p:txBody>
      </p:sp>
      <p:sp>
        <p:nvSpPr>
          <p:cNvPr id="59395" name="Footer Placeholder 4">
            <a:extLst>
              <a:ext uri="{FF2B5EF4-FFF2-40B4-BE49-F238E27FC236}">
                <a16:creationId xmlns:a16="http://schemas.microsoft.com/office/drawing/2014/main" id="{D51103FA-BFBA-403C-AAAD-B740F2AF78D9}"/>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59396" name="Slide Number Placeholder 5">
            <a:extLst>
              <a:ext uri="{FF2B5EF4-FFF2-40B4-BE49-F238E27FC236}">
                <a16:creationId xmlns:a16="http://schemas.microsoft.com/office/drawing/2014/main" id="{C74C795F-7108-450A-AA2A-2B91BB809793}"/>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0BE09F7-10DA-4A73-8CF6-9F2251013D91}" type="slidenum">
              <a:rPr lang="fr-FR" altLang="fr-FR" sz="1400" smtClean="0"/>
              <a:pPr>
                <a:spcBef>
                  <a:spcPct val="0"/>
                </a:spcBef>
                <a:buFontTx/>
                <a:buNone/>
              </a:pPr>
              <a:t>29</a:t>
            </a:fld>
            <a:endParaRPr lang="fr-FR" altLang="fr-FR" sz="1400"/>
          </a:p>
        </p:txBody>
      </p:sp>
      <p:sp>
        <p:nvSpPr>
          <p:cNvPr id="59397" name="Rectangle 2">
            <a:extLst>
              <a:ext uri="{FF2B5EF4-FFF2-40B4-BE49-F238E27FC236}">
                <a16:creationId xmlns:a16="http://schemas.microsoft.com/office/drawing/2014/main" id="{E036CF8A-4F6D-4102-A954-884C12301191}"/>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Critiques</a:t>
            </a:r>
          </a:p>
        </p:txBody>
      </p:sp>
      <p:sp>
        <p:nvSpPr>
          <p:cNvPr id="59398" name="Rectangle 3">
            <a:extLst>
              <a:ext uri="{FF2B5EF4-FFF2-40B4-BE49-F238E27FC236}">
                <a16:creationId xmlns:a16="http://schemas.microsoft.com/office/drawing/2014/main" id="{AA0D8EB2-8ABB-4362-88D2-55C5F390FE60}"/>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Ceux qui ont consacré leur micro-crédit à une activité agricole se sont souvent détournés des cultures traditionnelles pour aller vers le maïs, mais le résultat est décevant, faute de formation appropriée. </a:t>
            </a: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    Pour arriver à rembourser, les plus pauvres se privent parfois de nourriture (vivant de feuilles et de sel !). Le plus souvent, ils contractent de nouveaux emprunts auprès d’un deuxième, voire d’un troisième organisme, pour rembourser le premier.</a:t>
            </a:r>
          </a:p>
        </p:txBody>
      </p:sp>
      <p:sp>
        <p:nvSpPr>
          <p:cNvPr id="59399" name="Line 4">
            <a:extLst>
              <a:ext uri="{FF2B5EF4-FFF2-40B4-BE49-F238E27FC236}">
                <a16:creationId xmlns:a16="http://schemas.microsoft.com/office/drawing/2014/main" id="{58C6FBD0-A578-485B-BBBB-8C87913B82FA}"/>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506FF918-3080-4C9C-8B9A-14012D90DCB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1D9B1F4-E1BB-4066-AAC9-7F2B96C51665}" type="datetime1">
              <a:rPr lang="fr-FR" altLang="fr-FR" sz="1400" smtClean="0"/>
              <a:pPr>
                <a:spcBef>
                  <a:spcPct val="0"/>
                </a:spcBef>
                <a:buFontTx/>
                <a:buNone/>
              </a:pPr>
              <a:t>27/09/2019</a:t>
            </a:fld>
            <a:endParaRPr lang="fr-FR" altLang="fr-FR" sz="1400"/>
          </a:p>
        </p:txBody>
      </p:sp>
      <p:sp>
        <p:nvSpPr>
          <p:cNvPr id="6147" name="Footer Placeholder 4">
            <a:extLst>
              <a:ext uri="{FF2B5EF4-FFF2-40B4-BE49-F238E27FC236}">
                <a16:creationId xmlns:a16="http://schemas.microsoft.com/office/drawing/2014/main" id="{72557A7C-A92F-42B0-87F5-2D10B516205B}"/>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6148" name="Slide Number Placeholder 5">
            <a:extLst>
              <a:ext uri="{FF2B5EF4-FFF2-40B4-BE49-F238E27FC236}">
                <a16:creationId xmlns:a16="http://schemas.microsoft.com/office/drawing/2014/main" id="{72C86E82-FEBB-4FDB-9D62-1C7F69D163EA}"/>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ECD335E-D9E7-4D5F-ABFD-A754F6373283}" type="slidenum">
              <a:rPr lang="fr-FR" altLang="fr-FR" sz="1400" smtClean="0"/>
              <a:pPr>
                <a:spcBef>
                  <a:spcPct val="0"/>
                </a:spcBef>
                <a:buFontTx/>
                <a:buNone/>
              </a:pPr>
              <a:t>3</a:t>
            </a:fld>
            <a:endParaRPr lang="fr-FR" altLang="fr-FR" sz="1400"/>
          </a:p>
        </p:txBody>
      </p:sp>
      <p:sp>
        <p:nvSpPr>
          <p:cNvPr id="6149" name="Rectangle 2">
            <a:extLst>
              <a:ext uri="{FF2B5EF4-FFF2-40B4-BE49-F238E27FC236}">
                <a16:creationId xmlns:a16="http://schemas.microsoft.com/office/drawing/2014/main" id="{61A17C47-D36F-468B-959A-149B3D8E2240}"/>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Micro finance</a:t>
            </a:r>
          </a:p>
        </p:txBody>
      </p:sp>
      <p:sp>
        <p:nvSpPr>
          <p:cNvPr id="6150" name="Rectangle 3">
            <a:extLst>
              <a:ext uri="{FF2B5EF4-FFF2-40B4-BE49-F238E27FC236}">
                <a16:creationId xmlns:a16="http://schemas.microsoft.com/office/drawing/2014/main" id="{B18C3583-DA72-4AD3-BA27-EBA10AF65E54}"/>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Pour aider les entrepreneurs dans les pays pauvres qui n’ont pas accès au crédit classique</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Micro credit/micro loan</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$50 peuvent avoir un impact important = 1 mois de salaire</a:t>
            </a: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p:txBody>
      </p:sp>
      <p:sp>
        <p:nvSpPr>
          <p:cNvPr id="6151" name="Line 4">
            <a:extLst>
              <a:ext uri="{FF2B5EF4-FFF2-40B4-BE49-F238E27FC236}">
                <a16:creationId xmlns:a16="http://schemas.microsoft.com/office/drawing/2014/main" id="{5B014BFE-7A16-4B9B-A8C2-A5A2428C7ED5}"/>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3">
            <a:extLst>
              <a:ext uri="{FF2B5EF4-FFF2-40B4-BE49-F238E27FC236}">
                <a16:creationId xmlns:a16="http://schemas.microsoft.com/office/drawing/2014/main" id="{B44EBB22-7602-4120-AFE0-E803B03BDEC9}"/>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E04D1D2-4F82-45E7-BD16-301FDFB64419}" type="datetime1">
              <a:rPr lang="fr-FR" altLang="fr-FR" sz="1400" smtClean="0"/>
              <a:pPr>
                <a:spcBef>
                  <a:spcPct val="0"/>
                </a:spcBef>
                <a:buFontTx/>
                <a:buNone/>
              </a:pPr>
              <a:t>27/09/2019</a:t>
            </a:fld>
            <a:endParaRPr lang="fr-FR" altLang="fr-FR" sz="1400"/>
          </a:p>
        </p:txBody>
      </p:sp>
      <p:sp>
        <p:nvSpPr>
          <p:cNvPr id="61443" name="Footer Placeholder 4">
            <a:extLst>
              <a:ext uri="{FF2B5EF4-FFF2-40B4-BE49-F238E27FC236}">
                <a16:creationId xmlns:a16="http://schemas.microsoft.com/office/drawing/2014/main" id="{46E038F3-C14C-4414-A96D-DA6B4A095590}"/>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61444" name="Slide Number Placeholder 5">
            <a:extLst>
              <a:ext uri="{FF2B5EF4-FFF2-40B4-BE49-F238E27FC236}">
                <a16:creationId xmlns:a16="http://schemas.microsoft.com/office/drawing/2014/main" id="{95EB9594-85F0-4439-83BB-4728FCA39736}"/>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F4E6A66-58A9-493C-A748-AB453CBCCBAB}" type="slidenum">
              <a:rPr lang="fr-FR" altLang="fr-FR" sz="1400" smtClean="0"/>
              <a:pPr>
                <a:spcBef>
                  <a:spcPct val="0"/>
                </a:spcBef>
                <a:buFontTx/>
                <a:buNone/>
              </a:pPr>
              <a:t>30</a:t>
            </a:fld>
            <a:endParaRPr lang="fr-FR" altLang="fr-FR" sz="1400"/>
          </a:p>
        </p:txBody>
      </p:sp>
      <p:sp>
        <p:nvSpPr>
          <p:cNvPr id="61445" name="Rectangle 2">
            <a:extLst>
              <a:ext uri="{FF2B5EF4-FFF2-40B4-BE49-F238E27FC236}">
                <a16:creationId xmlns:a16="http://schemas.microsoft.com/office/drawing/2014/main" id="{A77E9B54-623D-4641-BC19-3AB8CAE0FCA2}"/>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Critiques</a:t>
            </a:r>
          </a:p>
        </p:txBody>
      </p:sp>
      <p:sp>
        <p:nvSpPr>
          <p:cNvPr id="61446" name="Rectangle 3">
            <a:extLst>
              <a:ext uri="{FF2B5EF4-FFF2-40B4-BE49-F238E27FC236}">
                <a16:creationId xmlns:a16="http://schemas.microsoft.com/office/drawing/2014/main" id="{7FDDAB43-B61E-4A7F-8FA1-02F226948BA2}"/>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    Les femmes sont officiellement les principales emprunteuses, alors qu’en fait, 95% de l’argent est utilisé par les hommes de la famille.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Ces emprunts détricotent le tissu social et les solidarités familiales et communautaires, car les proches sont amenés à se cotiser pour venir au secours des surendettés. Ce qui provoque fréquemment conflit, discorde et honte...</a:t>
            </a: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    Il arrive que les créanciers insultent les débiteurs, campent des jours durant devant leur maison, ou saisissent de force au foyer ce qui leur tombe sous la main : seau à eau, mortier et pilon pour la cuisine… Ou bien le surendetté fuit le village, abandonnant sa famille face à cette pression insupportable.</a:t>
            </a: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61447" name="Line 4">
            <a:extLst>
              <a:ext uri="{FF2B5EF4-FFF2-40B4-BE49-F238E27FC236}">
                <a16:creationId xmlns:a16="http://schemas.microsoft.com/office/drawing/2014/main" id="{BF702DED-FCF6-477E-B5CD-47D9B122A028}"/>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e Placeholder 3">
            <a:extLst>
              <a:ext uri="{FF2B5EF4-FFF2-40B4-BE49-F238E27FC236}">
                <a16:creationId xmlns:a16="http://schemas.microsoft.com/office/drawing/2014/main" id="{9BC98CF2-01D5-456F-A25C-2AF691F7E201}"/>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BF66ACA-8FD9-48AB-9B93-5409FE48358D}" type="datetime1">
              <a:rPr lang="fr-FR" altLang="fr-FR" sz="1400" smtClean="0"/>
              <a:pPr>
                <a:spcBef>
                  <a:spcPct val="0"/>
                </a:spcBef>
                <a:buFontTx/>
                <a:buNone/>
              </a:pPr>
              <a:t>27/09/2019</a:t>
            </a:fld>
            <a:endParaRPr lang="fr-FR" altLang="fr-FR" sz="1400"/>
          </a:p>
        </p:txBody>
      </p:sp>
      <p:sp>
        <p:nvSpPr>
          <p:cNvPr id="63491" name="Footer Placeholder 4">
            <a:extLst>
              <a:ext uri="{FF2B5EF4-FFF2-40B4-BE49-F238E27FC236}">
                <a16:creationId xmlns:a16="http://schemas.microsoft.com/office/drawing/2014/main" id="{24D26CEE-EED1-4B59-B475-85D233719521}"/>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63492" name="Slide Number Placeholder 5">
            <a:extLst>
              <a:ext uri="{FF2B5EF4-FFF2-40B4-BE49-F238E27FC236}">
                <a16:creationId xmlns:a16="http://schemas.microsoft.com/office/drawing/2014/main" id="{662F0A12-432A-4136-8B3C-BD16479F0071}"/>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51DC6C1-2D60-4439-8B3A-B9B98469C3F0}" type="slidenum">
              <a:rPr lang="fr-FR" altLang="fr-FR" sz="1400" smtClean="0"/>
              <a:pPr>
                <a:spcBef>
                  <a:spcPct val="0"/>
                </a:spcBef>
                <a:buFontTx/>
                <a:buNone/>
              </a:pPr>
              <a:t>31</a:t>
            </a:fld>
            <a:endParaRPr lang="fr-FR" altLang="fr-FR" sz="1400"/>
          </a:p>
        </p:txBody>
      </p:sp>
      <p:sp>
        <p:nvSpPr>
          <p:cNvPr id="63493" name="Rectangle 2">
            <a:extLst>
              <a:ext uri="{FF2B5EF4-FFF2-40B4-BE49-F238E27FC236}">
                <a16:creationId xmlns:a16="http://schemas.microsoft.com/office/drawing/2014/main" id="{DFFCE904-7CDE-4DCC-8692-8A191AF06891}"/>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Critiques</a:t>
            </a:r>
          </a:p>
        </p:txBody>
      </p:sp>
      <p:sp>
        <p:nvSpPr>
          <p:cNvPr id="63494" name="Rectangle 3">
            <a:extLst>
              <a:ext uri="{FF2B5EF4-FFF2-40B4-BE49-F238E27FC236}">
                <a16:creationId xmlns:a16="http://schemas.microsoft.com/office/drawing/2014/main" id="{2A45F11B-3240-45DD-984A-A38F1E3E5C1C}"/>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en-US" altLang="fr-FR" sz="2000">
                <a:solidFill>
                  <a:srgbClr val="800000"/>
                </a:solidFill>
                <a:latin typeface="Verdana" panose="020B0604030504040204" pitchFamily="34" charset="0"/>
                <a:sym typeface="Symbol" panose="05050102010706020507" pitchFamily="18" charset="2"/>
              </a:rPr>
              <a:t>“This is not the micro credit I have created. Microfinance is abused and distorted, ”</a:t>
            </a:r>
          </a:p>
          <a:p>
            <a:pPr marL="457200" lvl="1" indent="0" eaLnBrk="1" hangingPunct="1">
              <a:buFontTx/>
              <a:buNone/>
            </a:pPr>
            <a:r>
              <a:rPr lang="en-US" altLang="fr-FR" sz="2000">
                <a:solidFill>
                  <a:srgbClr val="800000"/>
                </a:solidFill>
                <a:latin typeface="Verdana" panose="020B0604030504040204" pitchFamily="34" charset="0"/>
                <a:sym typeface="Symbol" panose="05050102010706020507" pitchFamily="18" charset="2"/>
              </a:rPr>
              <a:t>- M. Yunus</a:t>
            </a:r>
            <a:endParaRPr lang="fr-FR" altLang="fr-FR" sz="2000">
              <a:solidFill>
                <a:srgbClr val="800000"/>
              </a:solidFill>
              <a:latin typeface="Verdana" panose="020B0604030504040204" pitchFamily="34" charset="0"/>
              <a:sym typeface="Symbol" panose="05050102010706020507" pitchFamily="18" charset="2"/>
            </a:endParaRPr>
          </a:p>
        </p:txBody>
      </p:sp>
      <p:sp>
        <p:nvSpPr>
          <p:cNvPr id="63495" name="Line 4">
            <a:extLst>
              <a:ext uri="{FF2B5EF4-FFF2-40B4-BE49-F238E27FC236}">
                <a16:creationId xmlns:a16="http://schemas.microsoft.com/office/drawing/2014/main" id="{FB2F8C99-1BC1-4629-8A5B-C5CBD5D2ED90}"/>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a:extLst>
              <a:ext uri="{FF2B5EF4-FFF2-40B4-BE49-F238E27FC236}">
                <a16:creationId xmlns:a16="http://schemas.microsoft.com/office/drawing/2014/main" id="{52512C84-DD5A-4333-9084-7BB2D4DCE050}"/>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2BA53CE-5D91-4BEA-97BB-72F4BF681C4C}" type="datetime1">
              <a:rPr lang="fr-FR" altLang="fr-FR" sz="1400" smtClean="0"/>
              <a:pPr>
                <a:spcBef>
                  <a:spcPct val="0"/>
                </a:spcBef>
                <a:buFontTx/>
                <a:buNone/>
              </a:pPr>
              <a:t>27/09/2019</a:t>
            </a:fld>
            <a:endParaRPr lang="fr-FR" altLang="fr-FR" sz="1400"/>
          </a:p>
        </p:txBody>
      </p:sp>
      <p:sp>
        <p:nvSpPr>
          <p:cNvPr id="65539" name="Footer Placeholder 4">
            <a:extLst>
              <a:ext uri="{FF2B5EF4-FFF2-40B4-BE49-F238E27FC236}">
                <a16:creationId xmlns:a16="http://schemas.microsoft.com/office/drawing/2014/main" id="{36429A2F-4806-4C92-8CAF-1EA6B78274D0}"/>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65540" name="Slide Number Placeholder 5">
            <a:extLst>
              <a:ext uri="{FF2B5EF4-FFF2-40B4-BE49-F238E27FC236}">
                <a16:creationId xmlns:a16="http://schemas.microsoft.com/office/drawing/2014/main" id="{72764E66-DEE6-437D-ABCD-32CE853A964B}"/>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2C369F-4F8F-4A93-861F-41419FE04B80}" type="slidenum">
              <a:rPr lang="fr-FR" altLang="fr-FR" sz="1400" smtClean="0"/>
              <a:pPr>
                <a:spcBef>
                  <a:spcPct val="0"/>
                </a:spcBef>
                <a:buFontTx/>
                <a:buNone/>
              </a:pPr>
              <a:t>32</a:t>
            </a:fld>
            <a:endParaRPr lang="fr-FR" altLang="fr-FR" sz="1400"/>
          </a:p>
        </p:txBody>
      </p:sp>
      <p:sp>
        <p:nvSpPr>
          <p:cNvPr id="65541" name="Rectangle 2">
            <a:extLst>
              <a:ext uri="{FF2B5EF4-FFF2-40B4-BE49-F238E27FC236}">
                <a16:creationId xmlns:a16="http://schemas.microsoft.com/office/drawing/2014/main" id="{A99CA89C-6DEC-430E-925A-82EE3FA8BEB5}"/>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Au final</a:t>
            </a:r>
          </a:p>
        </p:txBody>
      </p:sp>
      <p:sp>
        <p:nvSpPr>
          <p:cNvPr id="65542" name="Rectangle 3">
            <a:extLst>
              <a:ext uri="{FF2B5EF4-FFF2-40B4-BE49-F238E27FC236}">
                <a16:creationId xmlns:a16="http://schemas.microsoft.com/office/drawing/2014/main" id="{CF27E57A-93A9-403F-A779-3E282574D956}"/>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Les institutions de MF ne touche pas les extrêmement pauvres</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N’a d’impact que pour les personnes qui ré-investissent dans leur activité commerciale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Effet limité sur l’éradication de la pauvreté</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Effet positif des prêts aux femmes (les plus pauvres, bien-être des enfants, plus de pression sociale car moins de mobilité) contrebalancé, par la charge de travail, la violence domestique et l’abus du prêt</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65543" name="Line 4">
            <a:extLst>
              <a:ext uri="{FF2B5EF4-FFF2-40B4-BE49-F238E27FC236}">
                <a16:creationId xmlns:a16="http://schemas.microsoft.com/office/drawing/2014/main" id="{5563B52A-1B7C-458C-A1A8-51A04042BB73}"/>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Date Placeholder 3">
            <a:extLst>
              <a:ext uri="{FF2B5EF4-FFF2-40B4-BE49-F238E27FC236}">
                <a16:creationId xmlns:a16="http://schemas.microsoft.com/office/drawing/2014/main" id="{F319F565-32EA-4CEF-BBD7-80914F266D8B}"/>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A3E4896-9A66-4D48-A5C4-0AAB81BF37FC}" type="datetime1">
              <a:rPr lang="fr-FR" altLang="fr-FR" sz="1400" smtClean="0"/>
              <a:pPr>
                <a:spcBef>
                  <a:spcPct val="0"/>
                </a:spcBef>
                <a:buFontTx/>
                <a:buNone/>
              </a:pPr>
              <a:t>27/09/2019</a:t>
            </a:fld>
            <a:endParaRPr lang="fr-FR" altLang="fr-FR" sz="1400"/>
          </a:p>
        </p:txBody>
      </p:sp>
      <p:sp>
        <p:nvSpPr>
          <p:cNvPr id="67587" name="Footer Placeholder 4">
            <a:extLst>
              <a:ext uri="{FF2B5EF4-FFF2-40B4-BE49-F238E27FC236}">
                <a16:creationId xmlns:a16="http://schemas.microsoft.com/office/drawing/2014/main" id="{287BD589-4371-40A8-BF06-1FECF64EB147}"/>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67588" name="Slide Number Placeholder 5">
            <a:extLst>
              <a:ext uri="{FF2B5EF4-FFF2-40B4-BE49-F238E27FC236}">
                <a16:creationId xmlns:a16="http://schemas.microsoft.com/office/drawing/2014/main" id="{915774E3-FF20-42BF-A8F0-629AF73BF731}"/>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9043A54-067A-4176-8B9F-99B63DDD41F9}" type="slidenum">
              <a:rPr lang="fr-FR" altLang="fr-FR" sz="1400" smtClean="0"/>
              <a:pPr>
                <a:spcBef>
                  <a:spcPct val="0"/>
                </a:spcBef>
                <a:buFontTx/>
                <a:buNone/>
              </a:pPr>
              <a:t>33</a:t>
            </a:fld>
            <a:endParaRPr lang="fr-FR" altLang="fr-FR" sz="1400"/>
          </a:p>
        </p:txBody>
      </p:sp>
      <p:sp>
        <p:nvSpPr>
          <p:cNvPr id="67589" name="Rectangle 2">
            <a:extLst>
              <a:ext uri="{FF2B5EF4-FFF2-40B4-BE49-F238E27FC236}">
                <a16:creationId xmlns:a16="http://schemas.microsoft.com/office/drawing/2014/main" id="{C3DFB183-B7FD-42A9-8391-5F9D47B64BA9}"/>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Pourquoi ?</a:t>
            </a:r>
          </a:p>
        </p:txBody>
      </p:sp>
      <p:sp>
        <p:nvSpPr>
          <p:cNvPr id="67590" name="Rectangle 3">
            <a:extLst>
              <a:ext uri="{FF2B5EF4-FFF2-40B4-BE49-F238E27FC236}">
                <a16:creationId xmlns:a16="http://schemas.microsoft.com/office/drawing/2014/main" id="{EF9E4403-E384-4339-B4A4-93019C158E51}"/>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Mercantilisme des institutions MF?</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Manque de régulation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Augmentation de l’offre &lt;&gt; augmentation de la demande (Say contre Keynes)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Augmentation de la concurrence; Manque de solidité financière freine l’innovation et l’investissement ?</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67591" name="Line 4">
            <a:extLst>
              <a:ext uri="{FF2B5EF4-FFF2-40B4-BE49-F238E27FC236}">
                <a16:creationId xmlns:a16="http://schemas.microsoft.com/office/drawing/2014/main" id="{3C3038FD-155E-4E2A-8113-3113385B8B53}"/>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3">
            <a:extLst>
              <a:ext uri="{FF2B5EF4-FFF2-40B4-BE49-F238E27FC236}">
                <a16:creationId xmlns:a16="http://schemas.microsoft.com/office/drawing/2014/main" id="{6BFEECF0-C294-4FB5-B9A9-12C37752363A}"/>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1ECA6FF-AEB6-4A84-A05D-835C8129B8AD}" type="datetime1">
              <a:rPr lang="fr-FR" altLang="fr-FR" sz="1400" smtClean="0"/>
              <a:pPr>
                <a:spcBef>
                  <a:spcPct val="0"/>
                </a:spcBef>
                <a:buFontTx/>
                <a:buNone/>
              </a:pPr>
              <a:t>27/09/2019</a:t>
            </a:fld>
            <a:endParaRPr lang="fr-FR" altLang="fr-FR" sz="1400"/>
          </a:p>
        </p:txBody>
      </p:sp>
      <p:sp>
        <p:nvSpPr>
          <p:cNvPr id="69635" name="Footer Placeholder 4">
            <a:extLst>
              <a:ext uri="{FF2B5EF4-FFF2-40B4-BE49-F238E27FC236}">
                <a16:creationId xmlns:a16="http://schemas.microsoft.com/office/drawing/2014/main" id="{7D2B3515-FBD0-4225-A974-437D794214BA}"/>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69636" name="Slide Number Placeholder 5">
            <a:extLst>
              <a:ext uri="{FF2B5EF4-FFF2-40B4-BE49-F238E27FC236}">
                <a16:creationId xmlns:a16="http://schemas.microsoft.com/office/drawing/2014/main" id="{B20DBC66-DAB8-4553-82C7-3426B3CAC72E}"/>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54AC251-4C48-4256-984E-ED2FC7FCEE3F}" type="slidenum">
              <a:rPr lang="fr-FR" altLang="fr-FR" sz="1400" smtClean="0"/>
              <a:pPr>
                <a:spcBef>
                  <a:spcPct val="0"/>
                </a:spcBef>
                <a:buFontTx/>
                <a:buNone/>
              </a:pPr>
              <a:t>34</a:t>
            </a:fld>
            <a:endParaRPr lang="fr-FR" altLang="fr-FR" sz="1400"/>
          </a:p>
        </p:txBody>
      </p:sp>
      <p:sp>
        <p:nvSpPr>
          <p:cNvPr id="69637" name="Rectangle 2">
            <a:extLst>
              <a:ext uri="{FF2B5EF4-FFF2-40B4-BE49-F238E27FC236}">
                <a16:creationId xmlns:a16="http://schemas.microsoft.com/office/drawing/2014/main" id="{365B8A0D-5A89-40C9-8CE5-4A55F35B0466}"/>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Peer to peer lending</a:t>
            </a:r>
          </a:p>
        </p:txBody>
      </p:sp>
      <p:sp>
        <p:nvSpPr>
          <p:cNvPr id="69638" name="Rectangle 3">
            <a:extLst>
              <a:ext uri="{FF2B5EF4-FFF2-40B4-BE49-F238E27FC236}">
                <a16:creationId xmlns:a16="http://schemas.microsoft.com/office/drawing/2014/main" id="{A9BB48B6-02A7-4ECC-9570-E4FB83AA81FF}"/>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Idée : mettre en relation directement les prêteurs et les emprunteurs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 eBay for loans » - </a:t>
            </a:r>
            <a:r>
              <a:rPr lang="en-US" altLang="fr-FR" sz="1600">
                <a:solidFill>
                  <a:srgbClr val="800000"/>
                </a:solidFill>
                <a:latin typeface="Verdana" panose="020B0604030504040204" pitchFamily="34" charset="0"/>
                <a:sym typeface="Symbol" panose="05050102010706020507" pitchFamily="18" charset="2"/>
              </a:rPr>
              <a:t>Chris Larsen, co-Founder of Prosper</a:t>
            </a:r>
          </a:p>
          <a:p>
            <a:pPr eaLnBrk="1" hangingPunct="1">
              <a:buFont typeface="Wingdings" panose="05000000000000000000" pitchFamily="2" charset="2"/>
              <a:buChar char="§"/>
            </a:pPr>
            <a:r>
              <a:rPr lang="en-US" altLang="fr-FR" sz="2000">
                <a:solidFill>
                  <a:srgbClr val="800000"/>
                </a:solidFill>
                <a:latin typeface="Verdana" panose="020B0604030504040204" pitchFamily="34" charset="0"/>
                <a:sym typeface="Symbol" panose="05050102010706020507" pitchFamily="18" charset="2"/>
              </a:rPr>
              <a:t>En 2016, Prosper a</a:t>
            </a:r>
          </a:p>
          <a:p>
            <a:pPr lvl="1" eaLnBrk="1" hangingPunct="1">
              <a:buFont typeface="Wingdings" panose="05000000000000000000" pitchFamily="2" charset="2"/>
              <a:buChar char="§"/>
            </a:pPr>
            <a:r>
              <a:rPr lang="en-US" altLang="fr-FR" sz="1600">
                <a:solidFill>
                  <a:srgbClr val="800000"/>
                </a:solidFill>
                <a:latin typeface="Verdana" panose="020B0604030504040204" pitchFamily="34" charset="0"/>
                <a:sym typeface="Symbol" panose="05050102010706020507" pitchFamily="18" charset="2"/>
              </a:rPr>
              <a:t>2 millions de members</a:t>
            </a:r>
          </a:p>
          <a:p>
            <a:pPr lvl="1" eaLnBrk="1" hangingPunct="1">
              <a:buFont typeface="Wingdings" panose="05000000000000000000" pitchFamily="2" charset="2"/>
              <a:buChar char="§"/>
            </a:pPr>
            <a:r>
              <a:rPr lang="en-US" altLang="fr-FR" sz="1600">
                <a:solidFill>
                  <a:srgbClr val="800000"/>
                </a:solidFill>
                <a:latin typeface="Verdana" panose="020B0604030504040204" pitchFamily="34" charset="0"/>
                <a:sym typeface="Symbol" panose="05050102010706020507" pitchFamily="18" charset="2"/>
              </a:rPr>
              <a:t>6 milliards de prêts</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P2P lending = Entre l’épargne et l’investissement</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Prêt personnel,</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Financement d’investissement</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Remboursement d’emprunt</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Responsabilité individuelle en cas de défaut</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69639" name="Line 4">
            <a:extLst>
              <a:ext uri="{FF2B5EF4-FFF2-40B4-BE49-F238E27FC236}">
                <a16:creationId xmlns:a16="http://schemas.microsoft.com/office/drawing/2014/main" id="{6831CAC2-1EE5-4DEB-9B24-75C6935B3EF6}"/>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Date Placeholder 3">
            <a:extLst>
              <a:ext uri="{FF2B5EF4-FFF2-40B4-BE49-F238E27FC236}">
                <a16:creationId xmlns:a16="http://schemas.microsoft.com/office/drawing/2014/main" id="{5FDDA874-16EF-4560-9E22-A9FD46166BF3}"/>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A8D6981-08B8-49E3-9F0C-EA24241BFE1D}" type="datetime1">
              <a:rPr lang="fr-FR" altLang="fr-FR" sz="1400" smtClean="0"/>
              <a:pPr>
                <a:spcBef>
                  <a:spcPct val="0"/>
                </a:spcBef>
                <a:buFontTx/>
                <a:buNone/>
              </a:pPr>
              <a:t>27/09/2019</a:t>
            </a:fld>
            <a:endParaRPr lang="fr-FR" altLang="fr-FR" sz="1400"/>
          </a:p>
        </p:txBody>
      </p:sp>
      <p:sp>
        <p:nvSpPr>
          <p:cNvPr id="71683" name="Footer Placeholder 4">
            <a:extLst>
              <a:ext uri="{FF2B5EF4-FFF2-40B4-BE49-F238E27FC236}">
                <a16:creationId xmlns:a16="http://schemas.microsoft.com/office/drawing/2014/main" id="{AF1B4263-80CE-4D08-A33B-5AA04824D6B4}"/>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71684" name="Slide Number Placeholder 5">
            <a:extLst>
              <a:ext uri="{FF2B5EF4-FFF2-40B4-BE49-F238E27FC236}">
                <a16:creationId xmlns:a16="http://schemas.microsoft.com/office/drawing/2014/main" id="{ACA2389F-ECD6-46B7-ADCF-CD819752F2D4}"/>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E2F5255-8F2B-4460-8BC2-3458E4E96C25}" type="slidenum">
              <a:rPr lang="fr-FR" altLang="fr-FR" sz="1400" smtClean="0"/>
              <a:pPr>
                <a:spcBef>
                  <a:spcPct val="0"/>
                </a:spcBef>
                <a:buFontTx/>
                <a:buNone/>
              </a:pPr>
              <a:t>35</a:t>
            </a:fld>
            <a:endParaRPr lang="fr-FR" altLang="fr-FR" sz="1400"/>
          </a:p>
        </p:txBody>
      </p:sp>
      <p:sp>
        <p:nvSpPr>
          <p:cNvPr id="71685" name="Rectangle 2">
            <a:extLst>
              <a:ext uri="{FF2B5EF4-FFF2-40B4-BE49-F238E27FC236}">
                <a16:creationId xmlns:a16="http://schemas.microsoft.com/office/drawing/2014/main" id="{6891D7B4-E41F-454E-8395-E96355E1899A}"/>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P2P ? Institutional backing</a:t>
            </a:r>
          </a:p>
        </p:txBody>
      </p:sp>
      <p:sp>
        <p:nvSpPr>
          <p:cNvPr id="71686" name="Line 4">
            <a:extLst>
              <a:ext uri="{FF2B5EF4-FFF2-40B4-BE49-F238E27FC236}">
                <a16:creationId xmlns:a16="http://schemas.microsoft.com/office/drawing/2014/main" id="{387A9EE6-C71F-42D6-877F-7146C8536735}"/>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71687" name="Image 9" descr="Institutional Investors in Marketplace Lending">
            <a:extLst>
              <a:ext uri="{FF2B5EF4-FFF2-40B4-BE49-F238E27FC236}">
                <a16:creationId xmlns:a16="http://schemas.microsoft.com/office/drawing/2014/main" id="{B60718C4-74E8-450D-831C-53786FA55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19200"/>
            <a:ext cx="6056313"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Date Placeholder 3">
            <a:extLst>
              <a:ext uri="{FF2B5EF4-FFF2-40B4-BE49-F238E27FC236}">
                <a16:creationId xmlns:a16="http://schemas.microsoft.com/office/drawing/2014/main" id="{EAC78D1B-9A28-43DA-949D-29EDC50800BC}"/>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1819251-C52B-4226-8163-190546B6A75F}" type="datetime1">
              <a:rPr lang="fr-FR" altLang="fr-FR" sz="1400" smtClean="0"/>
              <a:pPr>
                <a:spcBef>
                  <a:spcPct val="0"/>
                </a:spcBef>
                <a:buFontTx/>
                <a:buNone/>
              </a:pPr>
              <a:t>27/09/2019</a:t>
            </a:fld>
            <a:endParaRPr lang="fr-FR" altLang="fr-FR" sz="1400"/>
          </a:p>
        </p:txBody>
      </p:sp>
      <p:sp>
        <p:nvSpPr>
          <p:cNvPr id="73731" name="Footer Placeholder 4">
            <a:extLst>
              <a:ext uri="{FF2B5EF4-FFF2-40B4-BE49-F238E27FC236}">
                <a16:creationId xmlns:a16="http://schemas.microsoft.com/office/drawing/2014/main" id="{7D8C3757-93B3-4318-B86A-05FC409FFA33}"/>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73732" name="Slide Number Placeholder 5">
            <a:extLst>
              <a:ext uri="{FF2B5EF4-FFF2-40B4-BE49-F238E27FC236}">
                <a16:creationId xmlns:a16="http://schemas.microsoft.com/office/drawing/2014/main" id="{B17022A0-2EFF-4350-ACE7-52EF8271538A}"/>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3DBF30E-BC9A-40B4-B197-6A2572ABF826}" type="slidenum">
              <a:rPr lang="fr-FR" altLang="fr-FR" sz="1400" smtClean="0"/>
              <a:pPr>
                <a:spcBef>
                  <a:spcPct val="0"/>
                </a:spcBef>
                <a:buFontTx/>
                <a:buNone/>
              </a:pPr>
              <a:t>36</a:t>
            </a:fld>
            <a:endParaRPr lang="fr-FR" altLang="fr-FR" sz="1400"/>
          </a:p>
        </p:txBody>
      </p:sp>
      <p:sp>
        <p:nvSpPr>
          <p:cNvPr id="73733" name="Rectangle 2">
            <a:extLst>
              <a:ext uri="{FF2B5EF4-FFF2-40B4-BE49-F238E27FC236}">
                <a16:creationId xmlns:a16="http://schemas.microsoft.com/office/drawing/2014/main" id="{82DBE388-C11F-4627-AA7A-2DC31C7AB9AF}"/>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Processus P2P</a:t>
            </a:r>
          </a:p>
        </p:txBody>
      </p:sp>
      <p:sp>
        <p:nvSpPr>
          <p:cNvPr id="73734" name="Line 4">
            <a:extLst>
              <a:ext uri="{FF2B5EF4-FFF2-40B4-BE49-F238E27FC236}">
                <a16:creationId xmlns:a16="http://schemas.microsoft.com/office/drawing/2014/main" id="{0A4A3D5D-05E0-4104-976F-2D5E01CBBBD0}"/>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73735" name="Image 1">
            <a:extLst>
              <a:ext uri="{FF2B5EF4-FFF2-40B4-BE49-F238E27FC236}">
                <a16:creationId xmlns:a16="http://schemas.microsoft.com/office/drawing/2014/main" id="{DC8C7CAE-61BB-4F4F-B820-78C3524F4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1828800"/>
            <a:ext cx="6499225"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Date Placeholder 3">
            <a:extLst>
              <a:ext uri="{FF2B5EF4-FFF2-40B4-BE49-F238E27FC236}">
                <a16:creationId xmlns:a16="http://schemas.microsoft.com/office/drawing/2014/main" id="{73E25A4A-7A01-4BEC-AE5E-AD73DF0D030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6D266D2-DF24-4014-A971-20546BF9EA3D}" type="datetime1">
              <a:rPr lang="fr-FR" altLang="fr-FR" sz="1400" smtClean="0"/>
              <a:pPr>
                <a:spcBef>
                  <a:spcPct val="0"/>
                </a:spcBef>
                <a:buFontTx/>
                <a:buNone/>
              </a:pPr>
              <a:t>27/09/2019</a:t>
            </a:fld>
            <a:endParaRPr lang="fr-FR" altLang="fr-FR" sz="1400"/>
          </a:p>
        </p:txBody>
      </p:sp>
      <p:sp>
        <p:nvSpPr>
          <p:cNvPr id="75779" name="Footer Placeholder 4">
            <a:extLst>
              <a:ext uri="{FF2B5EF4-FFF2-40B4-BE49-F238E27FC236}">
                <a16:creationId xmlns:a16="http://schemas.microsoft.com/office/drawing/2014/main" id="{F257528B-4946-476C-B0F3-AD3D030B379B}"/>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75780" name="Slide Number Placeholder 5">
            <a:extLst>
              <a:ext uri="{FF2B5EF4-FFF2-40B4-BE49-F238E27FC236}">
                <a16:creationId xmlns:a16="http://schemas.microsoft.com/office/drawing/2014/main" id="{E8A7FAB4-99DE-4CD5-9EEC-F4F65665E9F2}"/>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9D91A65-B98D-481A-BC0F-028A54921BDA}" type="slidenum">
              <a:rPr lang="fr-FR" altLang="fr-FR" sz="1400" smtClean="0"/>
              <a:pPr>
                <a:spcBef>
                  <a:spcPct val="0"/>
                </a:spcBef>
                <a:buFontTx/>
                <a:buNone/>
              </a:pPr>
              <a:t>37</a:t>
            </a:fld>
            <a:endParaRPr lang="fr-FR" altLang="fr-FR" sz="1400"/>
          </a:p>
        </p:txBody>
      </p:sp>
      <p:sp>
        <p:nvSpPr>
          <p:cNvPr id="75781" name="Rectangle 2">
            <a:extLst>
              <a:ext uri="{FF2B5EF4-FFF2-40B4-BE49-F238E27FC236}">
                <a16:creationId xmlns:a16="http://schemas.microsoft.com/office/drawing/2014/main" id="{CB59D9D9-24F3-4D8A-8A32-A5AEC853CA93}"/>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Processus P2P</a:t>
            </a:r>
          </a:p>
        </p:txBody>
      </p:sp>
      <p:sp>
        <p:nvSpPr>
          <p:cNvPr id="75782" name="Line 4">
            <a:extLst>
              <a:ext uri="{FF2B5EF4-FFF2-40B4-BE49-F238E27FC236}">
                <a16:creationId xmlns:a16="http://schemas.microsoft.com/office/drawing/2014/main" id="{3754A432-98F6-40A3-A811-66629F3B9FAE}"/>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75783" name="Image 2">
            <a:extLst>
              <a:ext uri="{FF2B5EF4-FFF2-40B4-BE49-F238E27FC236}">
                <a16:creationId xmlns:a16="http://schemas.microsoft.com/office/drawing/2014/main" id="{EC223365-B4B2-49D2-862B-23E1A638C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762125"/>
            <a:ext cx="5154613"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Date Placeholder 3">
            <a:extLst>
              <a:ext uri="{FF2B5EF4-FFF2-40B4-BE49-F238E27FC236}">
                <a16:creationId xmlns:a16="http://schemas.microsoft.com/office/drawing/2014/main" id="{441EA5BA-DDAA-47C9-ADC9-297C8D0F76C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89FECA9-AD60-46B9-924D-69C3CBE6AA4F}" type="datetime1">
              <a:rPr lang="fr-FR" altLang="fr-FR" sz="1400" smtClean="0"/>
              <a:pPr>
                <a:spcBef>
                  <a:spcPct val="0"/>
                </a:spcBef>
                <a:buFontTx/>
                <a:buNone/>
              </a:pPr>
              <a:t>27/09/2019</a:t>
            </a:fld>
            <a:endParaRPr lang="fr-FR" altLang="fr-FR" sz="1400"/>
          </a:p>
        </p:txBody>
      </p:sp>
      <p:sp>
        <p:nvSpPr>
          <p:cNvPr id="77827" name="Footer Placeholder 4">
            <a:extLst>
              <a:ext uri="{FF2B5EF4-FFF2-40B4-BE49-F238E27FC236}">
                <a16:creationId xmlns:a16="http://schemas.microsoft.com/office/drawing/2014/main" id="{476986D7-E75B-4CD0-9F2B-7A26AC751D4A}"/>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77828" name="Slide Number Placeholder 5">
            <a:extLst>
              <a:ext uri="{FF2B5EF4-FFF2-40B4-BE49-F238E27FC236}">
                <a16:creationId xmlns:a16="http://schemas.microsoft.com/office/drawing/2014/main" id="{18B5F256-91CC-464D-8A6F-AD98AE5876AC}"/>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8E58C1D-C7A3-43A3-86EA-73F4DE4BD6E4}" type="slidenum">
              <a:rPr lang="fr-FR" altLang="fr-FR" sz="1400" smtClean="0"/>
              <a:pPr>
                <a:spcBef>
                  <a:spcPct val="0"/>
                </a:spcBef>
                <a:buFontTx/>
                <a:buNone/>
              </a:pPr>
              <a:t>38</a:t>
            </a:fld>
            <a:endParaRPr lang="fr-FR" altLang="fr-FR" sz="1400"/>
          </a:p>
        </p:txBody>
      </p:sp>
      <p:sp>
        <p:nvSpPr>
          <p:cNvPr id="77829" name="Rectangle 2">
            <a:extLst>
              <a:ext uri="{FF2B5EF4-FFF2-40B4-BE49-F238E27FC236}">
                <a16:creationId xmlns:a16="http://schemas.microsoft.com/office/drawing/2014/main" id="{B7CF42E5-B91D-4C4B-A989-065960714808}"/>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Processus P2P</a:t>
            </a:r>
          </a:p>
        </p:txBody>
      </p:sp>
      <p:sp>
        <p:nvSpPr>
          <p:cNvPr id="77830" name="Line 4">
            <a:extLst>
              <a:ext uri="{FF2B5EF4-FFF2-40B4-BE49-F238E27FC236}">
                <a16:creationId xmlns:a16="http://schemas.microsoft.com/office/drawing/2014/main" id="{8993CECA-9B7E-40CC-A684-3E83014CB4EE}"/>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77831" name="Espace réservé du contenu 7" descr="Invest in Loans Individually - Prosper - Mozilla Firefox">
            <a:extLst>
              <a:ext uri="{FF2B5EF4-FFF2-40B4-BE49-F238E27FC236}">
                <a16:creationId xmlns:a16="http://schemas.microsoft.com/office/drawing/2014/main" id="{BBDB7706-F7F4-499E-9269-B47687D7BA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43000" y="1624013"/>
            <a:ext cx="6788150" cy="4351337"/>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Date Placeholder 3">
            <a:extLst>
              <a:ext uri="{FF2B5EF4-FFF2-40B4-BE49-F238E27FC236}">
                <a16:creationId xmlns:a16="http://schemas.microsoft.com/office/drawing/2014/main" id="{A36BB046-6DE7-4FB0-A25C-1EEED4603AEA}"/>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3FECD0A-1A8C-48CD-A358-A3E43B44726B}" type="datetime1">
              <a:rPr lang="fr-FR" altLang="fr-FR" sz="1400" smtClean="0"/>
              <a:pPr>
                <a:spcBef>
                  <a:spcPct val="0"/>
                </a:spcBef>
                <a:buFontTx/>
                <a:buNone/>
              </a:pPr>
              <a:t>27/09/2019</a:t>
            </a:fld>
            <a:endParaRPr lang="fr-FR" altLang="fr-FR" sz="1400"/>
          </a:p>
        </p:txBody>
      </p:sp>
      <p:sp>
        <p:nvSpPr>
          <p:cNvPr id="79875" name="Footer Placeholder 4">
            <a:extLst>
              <a:ext uri="{FF2B5EF4-FFF2-40B4-BE49-F238E27FC236}">
                <a16:creationId xmlns:a16="http://schemas.microsoft.com/office/drawing/2014/main" id="{5F88B4A3-0AAC-4B43-8B8C-C35A4B577BFA}"/>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79876" name="Slide Number Placeholder 5">
            <a:extLst>
              <a:ext uri="{FF2B5EF4-FFF2-40B4-BE49-F238E27FC236}">
                <a16:creationId xmlns:a16="http://schemas.microsoft.com/office/drawing/2014/main" id="{5CD5CA92-4CA8-474E-8D78-606CBAF9B4B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921F782-24F7-4382-96CC-BAEEA6E3458C}" type="slidenum">
              <a:rPr lang="fr-FR" altLang="fr-FR" sz="1400" smtClean="0"/>
              <a:pPr>
                <a:spcBef>
                  <a:spcPct val="0"/>
                </a:spcBef>
                <a:buFontTx/>
                <a:buNone/>
              </a:pPr>
              <a:t>39</a:t>
            </a:fld>
            <a:endParaRPr lang="fr-FR" altLang="fr-FR" sz="1400"/>
          </a:p>
        </p:txBody>
      </p:sp>
      <p:sp>
        <p:nvSpPr>
          <p:cNvPr id="79877" name="Rectangle 2">
            <a:extLst>
              <a:ext uri="{FF2B5EF4-FFF2-40B4-BE49-F238E27FC236}">
                <a16:creationId xmlns:a16="http://schemas.microsoft.com/office/drawing/2014/main" id="{584D17C5-8C03-4475-B646-D2FAD205BB06}"/>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P2P lending - croissance</a:t>
            </a:r>
          </a:p>
        </p:txBody>
      </p:sp>
      <p:sp>
        <p:nvSpPr>
          <p:cNvPr id="79878" name="Line 4">
            <a:extLst>
              <a:ext uri="{FF2B5EF4-FFF2-40B4-BE49-F238E27FC236}">
                <a16:creationId xmlns:a16="http://schemas.microsoft.com/office/drawing/2014/main" id="{2D8EF69A-05F9-4E01-88CB-3338E40A3935}"/>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79879" name="Image 1">
            <a:extLst>
              <a:ext uri="{FF2B5EF4-FFF2-40B4-BE49-F238E27FC236}">
                <a16:creationId xmlns:a16="http://schemas.microsoft.com/office/drawing/2014/main" id="{484E4B13-8B03-4F9E-BD05-C3F70BDE6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882775"/>
            <a:ext cx="4987925"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40DA42FB-B571-4878-AB09-BA295320F2B9}"/>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1318438-727E-4D60-B421-AD96C662FA14}" type="datetime1">
              <a:rPr lang="fr-FR" altLang="fr-FR" sz="1400" smtClean="0"/>
              <a:pPr>
                <a:spcBef>
                  <a:spcPct val="0"/>
                </a:spcBef>
                <a:buFontTx/>
                <a:buNone/>
              </a:pPr>
              <a:t>27/09/2019</a:t>
            </a:fld>
            <a:endParaRPr lang="fr-FR" altLang="fr-FR" sz="1400"/>
          </a:p>
        </p:txBody>
      </p:sp>
      <p:sp>
        <p:nvSpPr>
          <p:cNvPr id="8195" name="Footer Placeholder 4">
            <a:extLst>
              <a:ext uri="{FF2B5EF4-FFF2-40B4-BE49-F238E27FC236}">
                <a16:creationId xmlns:a16="http://schemas.microsoft.com/office/drawing/2014/main" id="{59E0ABD1-EB66-4CD3-ADCA-6A729EF6514C}"/>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8196" name="Slide Number Placeholder 5">
            <a:extLst>
              <a:ext uri="{FF2B5EF4-FFF2-40B4-BE49-F238E27FC236}">
                <a16:creationId xmlns:a16="http://schemas.microsoft.com/office/drawing/2014/main" id="{3F025752-3917-44AE-8564-327F11938F3D}"/>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CD44B55-A6B5-4243-BC23-D6C76DB1022B}" type="slidenum">
              <a:rPr lang="fr-FR" altLang="fr-FR" sz="1400" smtClean="0"/>
              <a:pPr>
                <a:spcBef>
                  <a:spcPct val="0"/>
                </a:spcBef>
                <a:buFontTx/>
                <a:buNone/>
              </a:pPr>
              <a:t>4</a:t>
            </a:fld>
            <a:endParaRPr lang="fr-FR" altLang="fr-FR" sz="1400"/>
          </a:p>
        </p:txBody>
      </p:sp>
      <p:sp>
        <p:nvSpPr>
          <p:cNvPr id="8197" name="Rectangle 2">
            <a:extLst>
              <a:ext uri="{FF2B5EF4-FFF2-40B4-BE49-F238E27FC236}">
                <a16:creationId xmlns:a16="http://schemas.microsoft.com/office/drawing/2014/main" id="{2A521DDA-00C8-4412-B3D9-075041BE8A15}"/>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Micro finance</a:t>
            </a:r>
          </a:p>
        </p:txBody>
      </p:sp>
      <p:sp>
        <p:nvSpPr>
          <p:cNvPr id="8198" name="Line 4">
            <a:extLst>
              <a:ext uri="{FF2B5EF4-FFF2-40B4-BE49-F238E27FC236}">
                <a16:creationId xmlns:a16="http://schemas.microsoft.com/office/drawing/2014/main" id="{78239D90-5B16-4615-8162-5C00FBC0F6CC}"/>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8199" name="Picture 2">
            <a:extLst>
              <a:ext uri="{FF2B5EF4-FFF2-40B4-BE49-F238E27FC236}">
                <a16:creationId xmlns:a16="http://schemas.microsoft.com/office/drawing/2014/main" id="{4186F4C4-B42E-4A38-9B8E-472FE2EE2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17675"/>
            <a:ext cx="68580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Date Placeholder 3">
            <a:extLst>
              <a:ext uri="{FF2B5EF4-FFF2-40B4-BE49-F238E27FC236}">
                <a16:creationId xmlns:a16="http://schemas.microsoft.com/office/drawing/2014/main" id="{4026AB43-4A21-49EF-9237-A4B9F7FDDC7B}"/>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E1A3F77-26D4-4B58-BAC8-3313DBB73174}" type="datetime1">
              <a:rPr lang="fr-FR" altLang="fr-FR" sz="1400" smtClean="0"/>
              <a:pPr>
                <a:spcBef>
                  <a:spcPct val="0"/>
                </a:spcBef>
                <a:buFontTx/>
                <a:buNone/>
              </a:pPr>
              <a:t>27/09/2019</a:t>
            </a:fld>
            <a:endParaRPr lang="fr-FR" altLang="fr-FR" sz="1400"/>
          </a:p>
        </p:txBody>
      </p:sp>
      <p:sp>
        <p:nvSpPr>
          <p:cNvPr id="81923" name="Footer Placeholder 4">
            <a:extLst>
              <a:ext uri="{FF2B5EF4-FFF2-40B4-BE49-F238E27FC236}">
                <a16:creationId xmlns:a16="http://schemas.microsoft.com/office/drawing/2014/main" id="{8FE6937E-F80C-44F3-9349-F11F18467737}"/>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81924" name="Slide Number Placeholder 5">
            <a:extLst>
              <a:ext uri="{FF2B5EF4-FFF2-40B4-BE49-F238E27FC236}">
                <a16:creationId xmlns:a16="http://schemas.microsoft.com/office/drawing/2014/main" id="{DA59483C-B417-4B0F-9AEB-B0370760D8E2}"/>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F07AA1E-D2A3-4775-9990-AC961A54EE4B}" type="slidenum">
              <a:rPr lang="fr-FR" altLang="fr-FR" sz="1400" smtClean="0"/>
              <a:pPr>
                <a:spcBef>
                  <a:spcPct val="0"/>
                </a:spcBef>
                <a:buFontTx/>
                <a:buNone/>
              </a:pPr>
              <a:t>40</a:t>
            </a:fld>
            <a:endParaRPr lang="fr-FR" altLang="fr-FR" sz="1400"/>
          </a:p>
        </p:txBody>
      </p:sp>
      <p:sp>
        <p:nvSpPr>
          <p:cNvPr id="81925" name="Rectangle 2">
            <a:extLst>
              <a:ext uri="{FF2B5EF4-FFF2-40B4-BE49-F238E27FC236}">
                <a16:creationId xmlns:a16="http://schemas.microsoft.com/office/drawing/2014/main" id="{654329BE-5025-4095-954F-4D163BE92087}"/>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Peer to peer lending</a:t>
            </a:r>
          </a:p>
        </p:txBody>
      </p:sp>
      <p:sp>
        <p:nvSpPr>
          <p:cNvPr id="81926" name="Line 4">
            <a:extLst>
              <a:ext uri="{FF2B5EF4-FFF2-40B4-BE49-F238E27FC236}">
                <a16:creationId xmlns:a16="http://schemas.microsoft.com/office/drawing/2014/main" id="{F0E09563-D6CE-426F-A0E0-0480BF9EFFE9}"/>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81927" name="Image 3">
            <a:extLst>
              <a:ext uri="{FF2B5EF4-FFF2-40B4-BE49-F238E27FC236}">
                <a16:creationId xmlns:a16="http://schemas.microsoft.com/office/drawing/2014/main" id="{A629E1DE-9233-4E17-AD2B-2A4584D90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766888"/>
            <a:ext cx="6327775"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Date Placeholder 3">
            <a:extLst>
              <a:ext uri="{FF2B5EF4-FFF2-40B4-BE49-F238E27FC236}">
                <a16:creationId xmlns:a16="http://schemas.microsoft.com/office/drawing/2014/main" id="{42ABEC0D-CD6D-46DE-A2D4-5842DFD57A6C}"/>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47D49E4-DD9A-4D77-8332-F2CA7CAC78CD}" type="datetime1">
              <a:rPr lang="fr-FR" altLang="fr-FR" sz="1400" smtClean="0"/>
              <a:pPr>
                <a:spcBef>
                  <a:spcPct val="0"/>
                </a:spcBef>
                <a:buFontTx/>
                <a:buNone/>
              </a:pPr>
              <a:t>27/09/2019</a:t>
            </a:fld>
            <a:endParaRPr lang="fr-FR" altLang="fr-FR" sz="1400"/>
          </a:p>
        </p:txBody>
      </p:sp>
      <p:sp>
        <p:nvSpPr>
          <p:cNvPr id="83971" name="Footer Placeholder 4">
            <a:extLst>
              <a:ext uri="{FF2B5EF4-FFF2-40B4-BE49-F238E27FC236}">
                <a16:creationId xmlns:a16="http://schemas.microsoft.com/office/drawing/2014/main" id="{FF350CFD-2E64-4CA9-9D51-70D178C25E17}"/>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83972" name="Slide Number Placeholder 5">
            <a:extLst>
              <a:ext uri="{FF2B5EF4-FFF2-40B4-BE49-F238E27FC236}">
                <a16:creationId xmlns:a16="http://schemas.microsoft.com/office/drawing/2014/main" id="{54DD160B-0E32-4F19-B290-FD132AF22C62}"/>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2213050-20A1-4FEE-B5C7-5E3E3D38E9D3}" type="slidenum">
              <a:rPr lang="fr-FR" altLang="fr-FR" sz="1400" smtClean="0"/>
              <a:pPr>
                <a:spcBef>
                  <a:spcPct val="0"/>
                </a:spcBef>
                <a:buFontTx/>
                <a:buNone/>
              </a:pPr>
              <a:t>41</a:t>
            </a:fld>
            <a:endParaRPr lang="fr-FR" altLang="fr-FR" sz="1400"/>
          </a:p>
        </p:txBody>
      </p:sp>
      <p:sp>
        <p:nvSpPr>
          <p:cNvPr id="83973" name="Rectangle 2">
            <a:extLst>
              <a:ext uri="{FF2B5EF4-FFF2-40B4-BE49-F238E27FC236}">
                <a16:creationId xmlns:a16="http://schemas.microsoft.com/office/drawing/2014/main" id="{D684FCEC-BD62-43C5-BA8E-A7AF0B828C1E}"/>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Peer to peer lending</a:t>
            </a:r>
          </a:p>
        </p:txBody>
      </p:sp>
      <p:sp>
        <p:nvSpPr>
          <p:cNvPr id="83974" name="Line 4">
            <a:extLst>
              <a:ext uri="{FF2B5EF4-FFF2-40B4-BE49-F238E27FC236}">
                <a16:creationId xmlns:a16="http://schemas.microsoft.com/office/drawing/2014/main" id="{048DAFD7-52F0-499D-BF76-CA993965F431}"/>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83975" name="Image 1">
            <a:extLst>
              <a:ext uri="{FF2B5EF4-FFF2-40B4-BE49-F238E27FC236}">
                <a16:creationId xmlns:a16="http://schemas.microsoft.com/office/drawing/2014/main" id="{73552991-07D5-465F-A786-3CF0510BA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638" y="1597025"/>
            <a:ext cx="737235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Date Placeholder 3">
            <a:extLst>
              <a:ext uri="{FF2B5EF4-FFF2-40B4-BE49-F238E27FC236}">
                <a16:creationId xmlns:a16="http://schemas.microsoft.com/office/drawing/2014/main" id="{7A2963FE-961A-4C6E-A60E-D72DDAF9FCE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C635258-991D-46AA-BF80-BEA574C4A940}" type="datetime1">
              <a:rPr lang="fr-FR" altLang="fr-FR" sz="1400" smtClean="0"/>
              <a:pPr>
                <a:spcBef>
                  <a:spcPct val="0"/>
                </a:spcBef>
                <a:buFontTx/>
                <a:buNone/>
              </a:pPr>
              <a:t>27/09/2019</a:t>
            </a:fld>
            <a:endParaRPr lang="fr-FR" altLang="fr-FR" sz="1400"/>
          </a:p>
        </p:txBody>
      </p:sp>
      <p:sp>
        <p:nvSpPr>
          <p:cNvPr id="86019" name="Footer Placeholder 4">
            <a:extLst>
              <a:ext uri="{FF2B5EF4-FFF2-40B4-BE49-F238E27FC236}">
                <a16:creationId xmlns:a16="http://schemas.microsoft.com/office/drawing/2014/main" id="{55B84255-EFB4-4A0C-BE2B-8656261DCDCC}"/>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86020" name="Slide Number Placeholder 5">
            <a:extLst>
              <a:ext uri="{FF2B5EF4-FFF2-40B4-BE49-F238E27FC236}">
                <a16:creationId xmlns:a16="http://schemas.microsoft.com/office/drawing/2014/main" id="{3262BB12-FCC8-4756-9557-B3D9A552F3B1}"/>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599D1C6-85BF-49D8-94E6-1AA7D0017935}" type="slidenum">
              <a:rPr lang="fr-FR" altLang="fr-FR" sz="1400" smtClean="0"/>
              <a:pPr>
                <a:spcBef>
                  <a:spcPct val="0"/>
                </a:spcBef>
                <a:buFontTx/>
                <a:buNone/>
              </a:pPr>
              <a:t>42</a:t>
            </a:fld>
            <a:endParaRPr lang="fr-FR" altLang="fr-FR" sz="1400"/>
          </a:p>
        </p:txBody>
      </p:sp>
      <p:sp>
        <p:nvSpPr>
          <p:cNvPr id="86021" name="Rectangle 2">
            <a:extLst>
              <a:ext uri="{FF2B5EF4-FFF2-40B4-BE49-F238E27FC236}">
                <a16:creationId xmlns:a16="http://schemas.microsoft.com/office/drawing/2014/main" id="{74B6DF82-1E04-47AC-9333-BF59B58ECA66}"/>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Bénéfices</a:t>
            </a:r>
          </a:p>
        </p:txBody>
      </p:sp>
      <p:sp>
        <p:nvSpPr>
          <p:cNvPr id="86022" name="Rectangle 3">
            <a:extLst>
              <a:ext uri="{FF2B5EF4-FFF2-40B4-BE49-F238E27FC236}">
                <a16:creationId xmlns:a16="http://schemas.microsoft.com/office/drawing/2014/main" id="{454D0964-3820-4D0D-9BD7-9F70E66716BC}"/>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Taux plus intéressants pour les prêteurs</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Faibles commissions sur les taux car distribution numérique, les plateformes ne prennent sont pas directement exposées au risque de défaut</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Prêt à des personnes qui n’ont pas ou plus accès au crédit bancaire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Meilleur service client grâce au numérique et aux data sciences</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Perception d’une contribution sociale &lt;&gt; crédit classique</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Mais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Pas d’assurance sur les dépôts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Pas de garantie de rendement</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86023" name="Line 4">
            <a:extLst>
              <a:ext uri="{FF2B5EF4-FFF2-40B4-BE49-F238E27FC236}">
                <a16:creationId xmlns:a16="http://schemas.microsoft.com/office/drawing/2014/main" id="{0BA6922D-38BC-4196-9950-5639F594F64D}"/>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Date Placeholder 3">
            <a:extLst>
              <a:ext uri="{FF2B5EF4-FFF2-40B4-BE49-F238E27FC236}">
                <a16:creationId xmlns:a16="http://schemas.microsoft.com/office/drawing/2014/main" id="{66ACF99D-66E5-492A-80EA-13D59E386C70}"/>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943766A-DDD6-4E42-B637-96FDE7594EA6}" type="datetime1">
              <a:rPr lang="fr-FR" altLang="fr-FR" sz="1400" smtClean="0"/>
              <a:pPr>
                <a:spcBef>
                  <a:spcPct val="0"/>
                </a:spcBef>
                <a:buFontTx/>
                <a:buNone/>
              </a:pPr>
              <a:t>27/09/2019</a:t>
            </a:fld>
            <a:endParaRPr lang="fr-FR" altLang="fr-FR" sz="1400"/>
          </a:p>
        </p:txBody>
      </p:sp>
      <p:sp>
        <p:nvSpPr>
          <p:cNvPr id="88067" name="Footer Placeholder 4">
            <a:extLst>
              <a:ext uri="{FF2B5EF4-FFF2-40B4-BE49-F238E27FC236}">
                <a16:creationId xmlns:a16="http://schemas.microsoft.com/office/drawing/2014/main" id="{D5DC2B08-961F-4A7A-AD44-2DB453162A62}"/>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88068" name="Slide Number Placeholder 5">
            <a:extLst>
              <a:ext uri="{FF2B5EF4-FFF2-40B4-BE49-F238E27FC236}">
                <a16:creationId xmlns:a16="http://schemas.microsoft.com/office/drawing/2014/main" id="{8247834E-B972-4972-B990-17A54A77767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7255B28-CD53-41CB-A18E-741C2B9A9406}" type="slidenum">
              <a:rPr lang="fr-FR" altLang="fr-FR" sz="1400" smtClean="0"/>
              <a:pPr>
                <a:spcBef>
                  <a:spcPct val="0"/>
                </a:spcBef>
                <a:buFontTx/>
                <a:buNone/>
              </a:pPr>
              <a:t>43</a:t>
            </a:fld>
            <a:endParaRPr lang="fr-FR" altLang="fr-FR" sz="1400"/>
          </a:p>
        </p:txBody>
      </p:sp>
      <p:sp>
        <p:nvSpPr>
          <p:cNvPr id="88069" name="Rectangle 2">
            <a:extLst>
              <a:ext uri="{FF2B5EF4-FFF2-40B4-BE49-F238E27FC236}">
                <a16:creationId xmlns:a16="http://schemas.microsoft.com/office/drawing/2014/main" id="{678CF0BD-B733-4ED9-ABC4-D75137EE5643}"/>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Matching de l’offre et de la demande</a:t>
            </a:r>
          </a:p>
        </p:txBody>
      </p:sp>
      <p:sp>
        <p:nvSpPr>
          <p:cNvPr id="88070" name="Rectangle 3">
            <a:extLst>
              <a:ext uri="{FF2B5EF4-FFF2-40B4-BE49-F238E27FC236}">
                <a16:creationId xmlns:a16="http://schemas.microsoft.com/office/drawing/2014/main" id="{E39F1387-784E-40F6-8E7A-238CDA9ED3EE}"/>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Reverse auction</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Les vendeurs souhaitent vendre son produit</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Emprunteurs spécifient le taux maximum </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Prêteurs le taux minimum</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Le taux monte jusqu’au moment où on trouve suffisamment de prêteurs</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Utilisés pour les marchés publics </a:t>
            </a: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Avantages pour l’acheteur</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Quand il y a beaucoup de vendeurs : pression concurrentielle</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Prix faible pour l’acheteur</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Diminue le coût et le temps de négociation</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Meilleur information sur les vendeurs</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Logiciels d’enchère peu coûtuex</a:t>
            </a: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Avantages pour le vendeur</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Diminution du côut et du temps de négociation</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Transparence du processus</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Favorable aux nouveaux entrants</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Donne de l’information sur les concurrents et le marché</a:t>
            </a: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88071" name="Line 4">
            <a:extLst>
              <a:ext uri="{FF2B5EF4-FFF2-40B4-BE49-F238E27FC236}">
                <a16:creationId xmlns:a16="http://schemas.microsoft.com/office/drawing/2014/main" id="{9B6C3087-BDDD-43A0-8703-6453006E0695}"/>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CDF622D9-D291-4AB1-AD4E-F0E564217282}"/>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83AB605-B1EA-49EE-95E5-3025ACBBB77A}" type="datetime1">
              <a:rPr lang="fr-FR" altLang="fr-FR" sz="1400" smtClean="0"/>
              <a:pPr>
                <a:spcBef>
                  <a:spcPct val="0"/>
                </a:spcBef>
                <a:buFontTx/>
                <a:buNone/>
              </a:pPr>
              <a:t>27/09/2019</a:t>
            </a:fld>
            <a:endParaRPr lang="fr-FR" altLang="fr-FR" sz="1400"/>
          </a:p>
        </p:txBody>
      </p:sp>
      <p:sp>
        <p:nvSpPr>
          <p:cNvPr id="90115" name="Footer Placeholder 4">
            <a:extLst>
              <a:ext uri="{FF2B5EF4-FFF2-40B4-BE49-F238E27FC236}">
                <a16:creationId xmlns:a16="http://schemas.microsoft.com/office/drawing/2014/main" id="{362A5943-7992-48E5-A027-7FFEE8E67F36}"/>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90116" name="Slide Number Placeholder 5">
            <a:extLst>
              <a:ext uri="{FF2B5EF4-FFF2-40B4-BE49-F238E27FC236}">
                <a16:creationId xmlns:a16="http://schemas.microsoft.com/office/drawing/2014/main" id="{7A4D9825-21AE-4184-8185-EE62370BC5EA}"/>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941348C-97DA-4B78-A4D5-85E9B0B552FC}" type="slidenum">
              <a:rPr lang="fr-FR" altLang="fr-FR" sz="1400" smtClean="0"/>
              <a:pPr>
                <a:spcBef>
                  <a:spcPct val="0"/>
                </a:spcBef>
                <a:buFontTx/>
                <a:buNone/>
              </a:pPr>
              <a:t>44</a:t>
            </a:fld>
            <a:endParaRPr lang="fr-FR" altLang="fr-FR" sz="1400"/>
          </a:p>
        </p:txBody>
      </p:sp>
      <p:sp>
        <p:nvSpPr>
          <p:cNvPr id="90117" name="Rectangle 2">
            <a:extLst>
              <a:ext uri="{FF2B5EF4-FFF2-40B4-BE49-F238E27FC236}">
                <a16:creationId xmlns:a16="http://schemas.microsoft.com/office/drawing/2014/main" id="{F1B10617-833C-4293-A206-2333E717914F}"/>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Reverse auction</a:t>
            </a:r>
          </a:p>
        </p:txBody>
      </p:sp>
      <p:sp>
        <p:nvSpPr>
          <p:cNvPr id="90118" name="Rectangle 3">
            <a:extLst>
              <a:ext uri="{FF2B5EF4-FFF2-40B4-BE49-F238E27FC236}">
                <a16:creationId xmlns:a16="http://schemas.microsoft.com/office/drawing/2014/main" id="{9159F8CD-56AB-4046-A964-AE9D135811D5}"/>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Betty veut emprunter $5000 à un taux maximum de 15%</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Prosper lui donne un credit rating B</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Les enchères commencent à 15%</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Les investisseurs font des offres à des taux plus bas</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L’emprunt est financé aux taux le plus bas</a:t>
            </a:r>
          </a:p>
          <a:p>
            <a:pPr eaLnBrk="1" hangingPunct="1">
              <a:buFont typeface="Wingdings" panose="05000000000000000000" pitchFamily="2" charset="2"/>
              <a:buChar char="§"/>
            </a:pPr>
            <a:endParaRPr lang="fr-FR" altLang="fr-FR" sz="18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Problème :</a:t>
            </a:r>
          </a:p>
          <a:p>
            <a:pPr lvl="1" eaLnBrk="1" hangingPunct="1">
              <a:buFont typeface="Wingdings" panose="05000000000000000000" pitchFamily="2" charset="2"/>
              <a:buChar char="§"/>
            </a:pPr>
            <a:r>
              <a:rPr lang="fr-FR" altLang="fr-FR" sz="1400">
                <a:solidFill>
                  <a:srgbClr val="800000"/>
                </a:solidFill>
                <a:latin typeface="Verdana" panose="020B0604030504040204" pitchFamily="34" charset="0"/>
                <a:sym typeface="Symbol" panose="05050102010706020507" pitchFamily="18" charset="2"/>
              </a:rPr>
              <a:t>3-10 jours (2006—2007), puis 7 jours en 2008 (prosper)</a:t>
            </a: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90119" name="Line 4">
            <a:extLst>
              <a:ext uri="{FF2B5EF4-FFF2-40B4-BE49-F238E27FC236}">
                <a16:creationId xmlns:a16="http://schemas.microsoft.com/office/drawing/2014/main" id="{59C2CBF2-F138-4CF2-8272-EB00085A0A51}"/>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a:extLst>
              <a:ext uri="{FF2B5EF4-FFF2-40B4-BE49-F238E27FC236}">
                <a16:creationId xmlns:a16="http://schemas.microsoft.com/office/drawing/2014/main" id="{EC0F0033-E189-40E3-B2D7-48BAB09B683B}"/>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DCD52CB-68EC-4E97-BBAC-BD8C2BF67E56}" type="datetime1">
              <a:rPr lang="fr-FR" altLang="fr-FR" sz="1400" smtClean="0"/>
              <a:pPr>
                <a:spcBef>
                  <a:spcPct val="0"/>
                </a:spcBef>
                <a:buFontTx/>
                <a:buNone/>
              </a:pPr>
              <a:t>27/09/2019</a:t>
            </a:fld>
            <a:endParaRPr lang="fr-FR" altLang="fr-FR" sz="1400"/>
          </a:p>
        </p:txBody>
      </p:sp>
      <p:sp>
        <p:nvSpPr>
          <p:cNvPr id="92163" name="Footer Placeholder 4">
            <a:extLst>
              <a:ext uri="{FF2B5EF4-FFF2-40B4-BE49-F238E27FC236}">
                <a16:creationId xmlns:a16="http://schemas.microsoft.com/office/drawing/2014/main" id="{AE408CEB-9692-44C0-A561-5D0B945C66F5}"/>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92164" name="Slide Number Placeholder 5">
            <a:extLst>
              <a:ext uri="{FF2B5EF4-FFF2-40B4-BE49-F238E27FC236}">
                <a16:creationId xmlns:a16="http://schemas.microsoft.com/office/drawing/2014/main" id="{012EAFF6-1446-4C07-A0A1-A5FA71F3788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96BE6B8-31AC-4CF0-A0CA-8C09229D655F}" type="slidenum">
              <a:rPr lang="fr-FR" altLang="fr-FR" sz="1400" smtClean="0"/>
              <a:pPr>
                <a:spcBef>
                  <a:spcPct val="0"/>
                </a:spcBef>
                <a:buFontTx/>
                <a:buNone/>
              </a:pPr>
              <a:t>45</a:t>
            </a:fld>
            <a:endParaRPr lang="fr-FR" altLang="fr-FR" sz="1400"/>
          </a:p>
        </p:txBody>
      </p:sp>
      <p:sp>
        <p:nvSpPr>
          <p:cNvPr id="92165" name="Rectangle 2">
            <a:extLst>
              <a:ext uri="{FF2B5EF4-FFF2-40B4-BE49-F238E27FC236}">
                <a16:creationId xmlns:a16="http://schemas.microsoft.com/office/drawing/2014/main" id="{87F9652D-A7B0-441B-8D23-B223B1F508FD}"/>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Prix fixe</a:t>
            </a:r>
          </a:p>
        </p:txBody>
      </p:sp>
      <p:sp>
        <p:nvSpPr>
          <p:cNvPr id="92166" name="Rectangle 3">
            <a:extLst>
              <a:ext uri="{FF2B5EF4-FFF2-40B4-BE49-F238E27FC236}">
                <a16:creationId xmlns:a16="http://schemas.microsoft.com/office/drawing/2014/main" id="{0A1533B0-5DB9-4373-9B15-7537123A2FA0}"/>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Au taux déterminé pour la catégorie de risque</a:t>
            </a: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Prosper en 2011 passe du modèle d’enchère inversée à celui du prix fixe</a:t>
            </a:r>
          </a:p>
          <a:p>
            <a:pPr lvl="1"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92167" name="Line 4">
            <a:extLst>
              <a:ext uri="{FF2B5EF4-FFF2-40B4-BE49-F238E27FC236}">
                <a16:creationId xmlns:a16="http://schemas.microsoft.com/office/drawing/2014/main" id="{3C9CF747-0FC6-44B4-9282-2329CAD1AAF0}"/>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Date Placeholder 3">
            <a:extLst>
              <a:ext uri="{FF2B5EF4-FFF2-40B4-BE49-F238E27FC236}">
                <a16:creationId xmlns:a16="http://schemas.microsoft.com/office/drawing/2014/main" id="{1E59D110-F433-4C2F-BBE0-DA46D19E957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78DC910-852F-4D4E-82BD-EC01B6D4B6C1}" type="datetime1">
              <a:rPr lang="fr-FR" altLang="fr-FR" sz="1400" smtClean="0"/>
              <a:pPr>
                <a:spcBef>
                  <a:spcPct val="0"/>
                </a:spcBef>
                <a:buFontTx/>
                <a:buNone/>
              </a:pPr>
              <a:t>27/09/2019</a:t>
            </a:fld>
            <a:endParaRPr lang="fr-FR" altLang="fr-FR" sz="1400"/>
          </a:p>
        </p:txBody>
      </p:sp>
      <p:sp>
        <p:nvSpPr>
          <p:cNvPr id="94211" name="Footer Placeholder 4">
            <a:extLst>
              <a:ext uri="{FF2B5EF4-FFF2-40B4-BE49-F238E27FC236}">
                <a16:creationId xmlns:a16="http://schemas.microsoft.com/office/drawing/2014/main" id="{05390F94-788F-4D08-AD7A-979339E75995}"/>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94212" name="Slide Number Placeholder 5">
            <a:extLst>
              <a:ext uri="{FF2B5EF4-FFF2-40B4-BE49-F238E27FC236}">
                <a16:creationId xmlns:a16="http://schemas.microsoft.com/office/drawing/2014/main" id="{CF9E2B9D-AB58-4255-A8DB-F9736B1CFDA3}"/>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1B22E3F-D809-4EAB-830E-B5314098FD37}" type="slidenum">
              <a:rPr lang="fr-FR" altLang="fr-FR" sz="1400" smtClean="0"/>
              <a:pPr>
                <a:spcBef>
                  <a:spcPct val="0"/>
                </a:spcBef>
                <a:buFontTx/>
                <a:buNone/>
              </a:pPr>
              <a:t>46</a:t>
            </a:fld>
            <a:endParaRPr lang="fr-FR" altLang="fr-FR" sz="1400"/>
          </a:p>
        </p:txBody>
      </p:sp>
      <p:sp>
        <p:nvSpPr>
          <p:cNvPr id="94213" name="Rectangle 2">
            <a:extLst>
              <a:ext uri="{FF2B5EF4-FFF2-40B4-BE49-F238E27FC236}">
                <a16:creationId xmlns:a16="http://schemas.microsoft.com/office/drawing/2014/main" id="{4213ED41-2732-4D5D-AC6D-FE270DAD491E}"/>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Solutions aux problèmes informationnels ?</a:t>
            </a:r>
          </a:p>
        </p:txBody>
      </p:sp>
      <p:sp>
        <p:nvSpPr>
          <p:cNvPr id="94214" name="Rectangle 3">
            <a:extLst>
              <a:ext uri="{FF2B5EF4-FFF2-40B4-BE49-F238E27FC236}">
                <a16:creationId xmlns:a16="http://schemas.microsoft.com/office/drawing/2014/main" id="{A9E82048-CA94-458B-B776-C68A50791164}"/>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Etude prosper.com 2014</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Etude de l’impact des liens (endorsement d’un group leader, 2006-2007, endorsement d’amis et financement par des amis 2008-2014)</a:t>
            </a:r>
          </a:p>
          <a:p>
            <a:pPr lvl="2"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Peut permettre d’améliorer le screening/monitoring</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Les liens sociaux forts augmentent la probabilité d’obtenir un prêt</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Pas de meilleures performances ex post, uniquement lorsque les membres du groupe investissent directement</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Les liens sociaux financiers ne sont pas que financiers : charité ou corruption (perte de signal)</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Récompense lorsqu’un membre du groupe est financé : soutien d’un projet plus risqué (gaming)</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a:solidFill>
                <a:srgbClr val="800000"/>
              </a:solidFill>
              <a:latin typeface="Verdana" panose="020B0604030504040204" pitchFamily="34" charset="0"/>
              <a:sym typeface="Symbol" panose="05050102010706020507" pitchFamily="18" charset="2"/>
            </a:endParaRPr>
          </a:p>
        </p:txBody>
      </p:sp>
      <p:sp>
        <p:nvSpPr>
          <p:cNvPr id="94215" name="Line 4">
            <a:extLst>
              <a:ext uri="{FF2B5EF4-FFF2-40B4-BE49-F238E27FC236}">
                <a16:creationId xmlns:a16="http://schemas.microsoft.com/office/drawing/2014/main" id="{694C5B12-62BB-4F87-87EC-C159CD88F4C0}"/>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3">
            <a:extLst>
              <a:ext uri="{FF2B5EF4-FFF2-40B4-BE49-F238E27FC236}">
                <a16:creationId xmlns:a16="http://schemas.microsoft.com/office/drawing/2014/main" id="{37C4E459-2CC3-4AD0-BAC1-BAB6375F36F7}"/>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2690ED5-0B9F-4C6E-B245-1EE710D1293D}" type="datetime1">
              <a:rPr lang="fr-FR" altLang="fr-FR" sz="1400" smtClean="0"/>
              <a:pPr>
                <a:spcBef>
                  <a:spcPct val="0"/>
                </a:spcBef>
                <a:buFontTx/>
                <a:buNone/>
              </a:pPr>
              <a:t>27/09/2019</a:t>
            </a:fld>
            <a:endParaRPr lang="fr-FR" altLang="fr-FR" sz="1400"/>
          </a:p>
        </p:txBody>
      </p:sp>
      <p:sp>
        <p:nvSpPr>
          <p:cNvPr id="96259" name="Footer Placeholder 4">
            <a:extLst>
              <a:ext uri="{FF2B5EF4-FFF2-40B4-BE49-F238E27FC236}">
                <a16:creationId xmlns:a16="http://schemas.microsoft.com/office/drawing/2014/main" id="{D9AD1023-508D-44B6-8F4E-14041E8A8557}"/>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96260" name="Slide Number Placeholder 5">
            <a:extLst>
              <a:ext uri="{FF2B5EF4-FFF2-40B4-BE49-F238E27FC236}">
                <a16:creationId xmlns:a16="http://schemas.microsoft.com/office/drawing/2014/main" id="{2DD55781-0C90-48E8-B8A8-053CA8BBA330}"/>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C1278EE-AE7F-4DEC-A9FE-397B31700241}" type="slidenum">
              <a:rPr lang="fr-FR" altLang="fr-FR" sz="1400" smtClean="0"/>
              <a:pPr>
                <a:spcBef>
                  <a:spcPct val="0"/>
                </a:spcBef>
                <a:buFontTx/>
                <a:buNone/>
              </a:pPr>
              <a:t>47</a:t>
            </a:fld>
            <a:endParaRPr lang="fr-FR" altLang="fr-FR" sz="1400"/>
          </a:p>
        </p:txBody>
      </p:sp>
      <p:sp>
        <p:nvSpPr>
          <p:cNvPr id="96261" name="Rectangle 2">
            <a:extLst>
              <a:ext uri="{FF2B5EF4-FFF2-40B4-BE49-F238E27FC236}">
                <a16:creationId xmlns:a16="http://schemas.microsoft.com/office/drawing/2014/main" id="{1E28321E-1943-4D1F-9753-929DA17FE2E8}"/>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Facteurs d’expansion ?</a:t>
            </a:r>
          </a:p>
        </p:txBody>
      </p:sp>
      <p:sp>
        <p:nvSpPr>
          <p:cNvPr id="96262" name="Rectangle 3">
            <a:extLst>
              <a:ext uri="{FF2B5EF4-FFF2-40B4-BE49-F238E27FC236}">
                <a16:creationId xmlns:a16="http://schemas.microsoft.com/office/drawing/2014/main" id="{EAFC6968-3DC3-461A-A4CF-05D9BE923787}"/>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Etude prosper.com et lenderclub.com 2017</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H1 : concurrence avec les banques (expansion et business stealing)</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H2 : crise financière (défiance envers la banque)</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H3 : attrait pour les technologies de l’Internet</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Résultat : H1</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HHI = Herfindahl-Hirschmann index, mesuré en nombre de dépôts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C3** au niveau du county</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Nombre d’agences*** au niveau du county</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a:solidFill>
                <a:srgbClr val="800000"/>
              </a:solidFill>
              <a:latin typeface="Verdana" panose="020B0604030504040204" pitchFamily="34" charset="0"/>
              <a:sym typeface="Symbol" panose="05050102010706020507" pitchFamily="18" charset="2"/>
            </a:endParaRPr>
          </a:p>
        </p:txBody>
      </p:sp>
      <p:sp>
        <p:nvSpPr>
          <p:cNvPr id="96263" name="Line 4">
            <a:extLst>
              <a:ext uri="{FF2B5EF4-FFF2-40B4-BE49-F238E27FC236}">
                <a16:creationId xmlns:a16="http://schemas.microsoft.com/office/drawing/2014/main" id="{8608BA84-A674-4CB5-8716-3D8CD7FD92D2}"/>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Date Placeholder 3">
            <a:extLst>
              <a:ext uri="{FF2B5EF4-FFF2-40B4-BE49-F238E27FC236}">
                <a16:creationId xmlns:a16="http://schemas.microsoft.com/office/drawing/2014/main" id="{52E9248F-29F2-41CE-9754-187F0AA5F923}"/>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D0284F4-56D8-48D2-8517-2E7763572183}" type="datetime1">
              <a:rPr lang="fr-FR" altLang="fr-FR" sz="1400" smtClean="0"/>
              <a:pPr>
                <a:spcBef>
                  <a:spcPct val="0"/>
                </a:spcBef>
                <a:buFontTx/>
                <a:buNone/>
              </a:pPr>
              <a:t>27/09/2019</a:t>
            </a:fld>
            <a:endParaRPr lang="fr-FR" altLang="fr-FR" sz="1400"/>
          </a:p>
        </p:txBody>
      </p:sp>
      <p:sp>
        <p:nvSpPr>
          <p:cNvPr id="98307" name="Footer Placeholder 4">
            <a:extLst>
              <a:ext uri="{FF2B5EF4-FFF2-40B4-BE49-F238E27FC236}">
                <a16:creationId xmlns:a16="http://schemas.microsoft.com/office/drawing/2014/main" id="{9D60886B-15F9-40E3-9A57-C86D2292FEDA}"/>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98308" name="Slide Number Placeholder 5">
            <a:extLst>
              <a:ext uri="{FF2B5EF4-FFF2-40B4-BE49-F238E27FC236}">
                <a16:creationId xmlns:a16="http://schemas.microsoft.com/office/drawing/2014/main" id="{6B1A0E54-B691-44FF-8B8B-E3912C054654}"/>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DA41580-FC6D-459A-839A-8F5239CFBAE2}" type="slidenum">
              <a:rPr lang="fr-FR" altLang="fr-FR" sz="1400" smtClean="0"/>
              <a:pPr>
                <a:spcBef>
                  <a:spcPct val="0"/>
                </a:spcBef>
                <a:buFontTx/>
                <a:buNone/>
              </a:pPr>
              <a:t>48</a:t>
            </a:fld>
            <a:endParaRPr lang="fr-FR" altLang="fr-FR" sz="1400"/>
          </a:p>
        </p:txBody>
      </p:sp>
      <p:sp>
        <p:nvSpPr>
          <p:cNvPr id="98309" name="Rectangle 2">
            <a:extLst>
              <a:ext uri="{FF2B5EF4-FFF2-40B4-BE49-F238E27FC236}">
                <a16:creationId xmlns:a16="http://schemas.microsoft.com/office/drawing/2014/main" id="{37293408-2BC8-4040-B2AB-5BD8C09165B1}"/>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Qui se finance sur la plateforme ?</a:t>
            </a:r>
          </a:p>
        </p:txBody>
      </p:sp>
      <p:sp>
        <p:nvSpPr>
          <p:cNvPr id="98310" name="Rectangle 3">
            <a:extLst>
              <a:ext uri="{FF2B5EF4-FFF2-40B4-BE49-F238E27FC236}">
                <a16:creationId xmlns:a16="http://schemas.microsoft.com/office/drawing/2014/main" id="{D06B5633-799E-4E1A-88E2-AC4FABB22A6A}"/>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Le problème d’auto-sélection</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Les très bons pour bénéficier d’un taux faible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Les très mauvais qui n’ont pas obtenu un prêt bancaire classique ?</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Les deux, d’où augmentation de la variance globale sur la plateforme</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98311" name="Line 4">
            <a:extLst>
              <a:ext uri="{FF2B5EF4-FFF2-40B4-BE49-F238E27FC236}">
                <a16:creationId xmlns:a16="http://schemas.microsoft.com/office/drawing/2014/main" id="{FC5AA49B-1B27-4091-B634-2C6EDBA1543D}"/>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Date Placeholder 3">
            <a:extLst>
              <a:ext uri="{FF2B5EF4-FFF2-40B4-BE49-F238E27FC236}">
                <a16:creationId xmlns:a16="http://schemas.microsoft.com/office/drawing/2014/main" id="{76951D03-11BE-4885-9FC0-E364A02B0BA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348BB91-49C0-4B9F-915C-744846A9A812}" type="datetime1">
              <a:rPr lang="fr-FR" altLang="fr-FR" sz="1400" smtClean="0"/>
              <a:pPr>
                <a:spcBef>
                  <a:spcPct val="0"/>
                </a:spcBef>
                <a:buFontTx/>
                <a:buNone/>
              </a:pPr>
              <a:t>27/09/2019</a:t>
            </a:fld>
            <a:endParaRPr lang="fr-FR" altLang="fr-FR" sz="1400"/>
          </a:p>
        </p:txBody>
      </p:sp>
      <p:sp>
        <p:nvSpPr>
          <p:cNvPr id="100355" name="Footer Placeholder 4">
            <a:extLst>
              <a:ext uri="{FF2B5EF4-FFF2-40B4-BE49-F238E27FC236}">
                <a16:creationId xmlns:a16="http://schemas.microsoft.com/office/drawing/2014/main" id="{39DA8641-F0E1-474A-A9AD-87A4DE4BCC30}"/>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00356" name="Slide Number Placeholder 5">
            <a:extLst>
              <a:ext uri="{FF2B5EF4-FFF2-40B4-BE49-F238E27FC236}">
                <a16:creationId xmlns:a16="http://schemas.microsoft.com/office/drawing/2014/main" id="{CFEBBEB3-B7CC-4EBF-B3D1-F467B1FFD1D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F26D095-0278-44C0-88B4-7B77773DB172}" type="slidenum">
              <a:rPr lang="fr-FR" altLang="fr-FR" sz="1400" smtClean="0"/>
              <a:pPr>
                <a:spcBef>
                  <a:spcPct val="0"/>
                </a:spcBef>
                <a:buFontTx/>
                <a:buNone/>
              </a:pPr>
              <a:t>49</a:t>
            </a:fld>
            <a:endParaRPr lang="fr-FR" altLang="fr-FR" sz="1400"/>
          </a:p>
        </p:txBody>
      </p:sp>
      <p:sp>
        <p:nvSpPr>
          <p:cNvPr id="100357" name="Rectangle 2">
            <a:extLst>
              <a:ext uri="{FF2B5EF4-FFF2-40B4-BE49-F238E27FC236}">
                <a16:creationId xmlns:a16="http://schemas.microsoft.com/office/drawing/2014/main" id="{05B6ABE5-E1F3-4018-BFF3-9FA53E522E49}"/>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Qui se finance sur la plateforme ?</a:t>
            </a:r>
          </a:p>
        </p:txBody>
      </p:sp>
      <p:sp>
        <p:nvSpPr>
          <p:cNvPr id="100358" name="Line 4">
            <a:extLst>
              <a:ext uri="{FF2B5EF4-FFF2-40B4-BE49-F238E27FC236}">
                <a16:creationId xmlns:a16="http://schemas.microsoft.com/office/drawing/2014/main" id="{6840CD05-665E-44DA-A13C-299E90EC881B}"/>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00359" name="Image 11">
            <a:extLst>
              <a:ext uri="{FF2B5EF4-FFF2-40B4-BE49-F238E27FC236}">
                <a16:creationId xmlns:a16="http://schemas.microsoft.com/office/drawing/2014/main" id="{24D780CA-071D-48E7-B272-C230B4BD2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81200"/>
            <a:ext cx="3751263"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0" name="Image 12">
            <a:extLst>
              <a:ext uri="{FF2B5EF4-FFF2-40B4-BE49-F238E27FC236}">
                <a16:creationId xmlns:a16="http://schemas.microsoft.com/office/drawing/2014/main" id="{9F910AA6-F34E-4B8B-BFD5-2A182A54B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1981200"/>
            <a:ext cx="375285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1" name="Rectangle 3">
            <a:extLst>
              <a:ext uri="{FF2B5EF4-FFF2-40B4-BE49-F238E27FC236}">
                <a16:creationId xmlns:a16="http://schemas.microsoft.com/office/drawing/2014/main" id="{22BAECD9-8E14-4E6A-8EE6-F4716A06181B}"/>
              </a:ext>
            </a:extLst>
          </p:cNvPr>
          <p:cNvSpPr txBox="1">
            <a:spLocks noChangeArrowheads="1"/>
          </p:cNvSpPr>
          <p:nvPr/>
        </p:nvSpPr>
        <p:spPr bwMode="auto">
          <a:xfrm>
            <a:off x="457200" y="5029200"/>
            <a:ext cx="82296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Char char="§"/>
            </a:pPr>
            <a:r>
              <a:rPr lang="en-US" altLang="fr-FR" sz="2000">
                <a:solidFill>
                  <a:srgbClr val="800000"/>
                </a:solidFill>
                <a:latin typeface="Verdana" panose="020B0604030504040204" pitchFamily="34" charset="0"/>
                <a:sym typeface="Symbol" panose="05050102010706020507" pitchFamily="18" charset="2"/>
              </a:rPr>
              <a:t>A typical borrower is a wealthy individual with high level of debt (Morse, 2015)</a:t>
            </a: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7C331C39-571E-4EFB-AF10-D2B906799387}"/>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56BD754-ACE3-4B71-94D6-11E5BF3D76C4}" type="datetime1">
              <a:rPr lang="fr-FR" altLang="fr-FR" sz="1400" smtClean="0"/>
              <a:pPr>
                <a:spcBef>
                  <a:spcPct val="0"/>
                </a:spcBef>
                <a:buFontTx/>
                <a:buNone/>
              </a:pPr>
              <a:t>27/09/2019</a:t>
            </a:fld>
            <a:endParaRPr lang="fr-FR" altLang="fr-FR" sz="1400"/>
          </a:p>
        </p:txBody>
      </p:sp>
      <p:sp>
        <p:nvSpPr>
          <p:cNvPr id="10243" name="Footer Placeholder 4">
            <a:extLst>
              <a:ext uri="{FF2B5EF4-FFF2-40B4-BE49-F238E27FC236}">
                <a16:creationId xmlns:a16="http://schemas.microsoft.com/office/drawing/2014/main" id="{B3D25B88-1B44-4C4D-89AB-A14FC7654E72}"/>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0244" name="Slide Number Placeholder 5">
            <a:extLst>
              <a:ext uri="{FF2B5EF4-FFF2-40B4-BE49-F238E27FC236}">
                <a16:creationId xmlns:a16="http://schemas.microsoft.com/office/drawing/2014/main" id="{16D841C9-5FDE-4AD9-84CD-91C2CCA89FF1}"/>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D23CFF2-F332-43A7-9FF4-785EB77AC429}" type="slidenum">
              <a:rPr lang="fr-FR" altLang="fr-FR" sz="1400" smtClean="0"/>
              <a:pPr>
                <a:spcBef>
                  <a:spcPct val="0"/>
                </a:spcBef>
                <a:buFontTx/>
                <a:buNone/>
              </a:pPr>
              <a:t>5</a:t>
            </a:fld>
            <a:endParaRPr lang="fr-FR" altLang="fr-FR" sz="1400"/>
          </a:p>
        </p:txBody>
      </p:sp>
      <p:sp>
        <p:nvSpPr>
          <p:cNvPr id="10245" name="Rectangle 2">
            <a:extLst>
              <a:ext uri="{FF2B5EF4-FFF2-40B4-BE49-F238E27FC236}">
                <a16:creationId xmlns:a16="http://schemas.microsoft.com/office/drawing/2014/main" id="{CFC5D1FC-0628-40E4-9414-8710AC21B4BF}"/>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Illustration</a:t>
            </a:r>
          </a:p>
        </p:txBody>
      </p:sp>
      <p:sp>
        <p:nvSpPr>
          <p:cNvPr id="10246" name="Line 4">
            <a:extLst>
              <a:ext uri="{FF2B5EF4-FFF2-40B4-BE49-F238E27FC236}">
                <a16:creationId xmlns:a16="http://schemas.microsoft.com/office/drawing/2014/main" id="{F95247EB-6A4C-40B9-827D-957CBC11D32D}"/>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10247" name="Group 8">
            <a:extLst>
              <a:ext uri="{FF2B5EF4-FFF2-40B4-BE49-F238E27FC236}">
                <a16:creationId xmlns:a16="http://schemas.microsoft.com/office/drawing/2014/main" id="{4EBEBCF5-5E6F-43D5-9094-04BF2F2A2E74}"/>
              </a:ext>
            </a:extLst>
          </p:cNvPr>
          <p:cNvGrpSpPr>
            <a:grpSpLocks/>
          </p:cNvGrpSpPr>
          <p:nvPr/>
        </p:nvGrpSpPr>
        <p:grpSpPr bwMode="auto">
          <a:xfrm>
            <a:off x="1485900" y="1677988"/>
            <a:ext cx="6629400" cy="4343400"/>
            <a:chOff x="936" y="1056"/>
            <a:chExt cx="4176" cy="2736"/>
          </a:xfrm>
        </p:grpSpPr>
        <p:pic>
          <p:nvPicPr>
            <p:cNvPr id="10248" name="Picture 9" descr="UPLiFT0037">
              <a:extLst>
                <a:ext uri="{FF2B5EF4-FFF2-40B4-BE49-F238E27FC236}">
                  <a16:creationId xmlns:a16="http://schemas.microsoft.com/office/drawing/2014/main" id="{E819754C-FED4-412A-BD0A-A68F1F2CE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056"/>
              <a:ext cx="3648"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9" name="Rectangle 10">
              <a:extLst>
                <a:ext uri="{FF2B5EF4-FFF2-40B4-BE49-F238E27FC236}">
                  <a16:creationId xmlns:a16="http://schemas.microsoft.com/office/drawing/2014/main" id="{72C4A0A0-C22D-410D-8707-0AF3DD21C1C0}"/>
                </a:ext>
              </a:extLst>
            </p:cNvPr>
            <p:cNvSpPr>
              <a:spLocks noChangeArrowheads="1"/>
            </p:cNvSpPr>
            <p:nvPr/>
          </p:nvSpPr>
          <p:spPr bwMode="auto">
            <a:xfrm>
              <a:off x="936" y="3504"/>
              <a:ext cx="4176" cy="192"/>
            </a:xfrm>
            <a:prstGeom prst="rect">
              <a:avLst/>
            </a:prstGeom>
            <a:solidFill>
              <a:schemeClr val="bg1">
                <a:alpha val="47058"/>
              </a:schemeClr>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kumimoji="1" lang="fr-FR" altLang="fr-FR" sz="1400" b="1">
                  <a:solidFill>
                    <a:srgbClr val="00518E"/>
                  </a:solidFill>
                  <a:latin typeface="Helvetica" panose="020B0604020202020204" pitchFamily="34" charset="0"/>
                </a:rPr>
                <a:t>Quartiers nord de Manille</a:t>
              </a:r>
              <a:endParaRPr kumimoji="1" lang="fr-FR" altLang="fr-FR" sz="1400">
                <a:solidFill>
                  <a:srgbClr val="00518E"/>
                </a:solidFill>
                <a:latin typeface="Helvetica" panose="020B0604020202020204" pitchFamily="34" charset="0"/>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Date Placeholder 3">
            <a:extLst>
              <a:ext uri="{FF2B5EF4-FFF2-40B4-BE49-F238E27FC236}">
                <a16:creationId xmlns:a16="http://schemas.microsoft.com/office/drawing/2014/main" id="{409E0AD4-3CAE-4568-BA70-34DFC846D6F4}"/>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392B6FA-16FA-4EC8-9DDD-F071977AA1F9}" type="datetime1">
              <a:rPr lang="fr-FR" altLang="fr-FR" sz="1400" smtClean="0"/>
              <a:pPr>
                <a:spcBef>
                  <a:spcPct val="0"/>
                </a:spcBef>
                <a:buFontTx/>
                <a:buNone/>
              </a:pPr>
              <a:t>27/09/2019</a:t>
            </a:fld>
            <a:endParaRPr lang="fr-FR" altLang="fr-FR" sz="1400"/>
          </a:p>
        </p:txBody>
      </p:sp>
      <p:sp>
        <p:nvSpPr>
          <p:cNvPr id="102403" name="Footer Placeholder 4">
            <a:extLst>
              <a:ext uri="{FF2B5EF4-FFF2-40B4-BE49-F238E27FC236}">
                <a16:creationId xmlns:a16="http://schemas.microsoft.com/office/drawing/2014/main" id="{CF3C276A-93FA-465D-A977-A5D41DD21F7B}"/>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02404" name="Slide Number Placeholder 5">
            <a:extLst>
              <a:ext uri="{FF2B5EF4-FFF2-40B4-BE49-F238E27FC236}">
                <a16:creationId xmlns:a16="http://schemas.microsoft.com/office/drawing/2014/main" id="{CDECB1D3-6C2E-4829-9D77-79041A9DCDBD}"/>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CA7D6FF-1FFD-4D4D-9975-374217F1660B}" type="slidenum">
              <a:rPr lang="fr-FR" altLang="fr-FR" sz="1400" smtClean="0"/>
              <a:pPr>
                <a:spcBef>
                  <a:spcPct val="0"/>
                </a:spcBef>
                <a:buFontTx/>
                <a:buNone/>
              </a:pPr>
              <a:t>50</a:t>
            </a:fld>
            <a:endParaRPr lang="fr-FR" altLang="fr-FR" sz="1400"/>
          </a:p>
        </p:txBody>
      </p:sp>
      <p:sp>
        <p:nvSpPr>
          <p:cNvPr id="102405" name="Rectangle 2">
            <a:extLst>
              <a:ext uri="{FF2B5EF4-FFF2-40B4-BE49-F238E27FC236}">
                <a16:creationId xmlns:a16="http://schemas.microsoft.com/office/drawing/2014/main" id="{DB4A9907-C23A-44FC-8B92-37120FEA3F4D}"/>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Qui se finance sur la plateforme ?</a:t>
            </a:r>
          </a:p>
        </p:txBody>
      </p:sp>
      <p:sp>
        <p:nvSpPr>
          <p:cNvPr id="102406" name="Line 4">
            <a:extLst>
              <a:ext uri="{FF2B5EF4-FFF2-40B4-BE49-F238E27FC236}">
                <a16:creationId xmlns:a16="http://schemas.microsoft.com/office/drawing/2014/main" id="{06E5D776-7B57-443B-B1BD-B3D6B5A535BB}"/>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2407" name="Rectangle 3">
            <a:extLst>
              <a:ext uri="{FF2B5EF4-FFF2-40B4-BE49-F238E27FC236}">
                <a16:creationId xmlns:a16="http://schemas.microsoft.com/office/drawing/2014/main" id="{C63F75C5-EBB7-44DF-9464-9FBC7C1D8F19}"/>
              </a:ext>
            </a:extLst>
          </p:cNvPr>
          <p:cNvSpPr txBox="1">
            <a:spLocks noChangeArrowheads="1"/>
          </p:cNvSpPr>
          <p:nvPr/>
        </p:nvSpPr>
        <p:spPr bwMode="auto">
          <a:xfrm>
            <a:off x="457200" y="5029200"/>
            <a:ext cx="82296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Source: Morse 2015, Lending Club</a:t>
            </a: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pic>
        <p:nvPicPr>
          <p:cNvPr id="102408" name="Image 1">
            <a:extLst>
              <a:ext uri="{FF2B5EF4-FFF2-40B4-BE49-F238E27FC236}">
                <a16:creationId xmlns:a16="http://schemas.microsoft.com/office/drawing/2014/main" id="{FE56957B-523E-40CD-B774-AD07C3719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63" y="2033588"/>
            <a:ext cx="66548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Date Placeholder 3">
            <a:extLst>
              <a:ext uri="{FF2B5EF4-FFF2-40B4-BE49-F238E27FC236}">
                <a16:creationId xmlns:a16="http://schemas.microsoft.com/office/drawing/2014/main" id="{2BFD32A6-E549-482F-BAE2-5F361C81D2A9}"/>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9777595-039D-41A2-B7F5-87C991BD0016}" type="datetime1">
              <a:rPr lang="fr-FR" altLang="fr-FR" sz="1400" smtClean="0"/>
              <a:pPr>
                <a:spcBef>
                  <a:spcPct val="0"/>
                </a:spcBef>
                <a:buFontTx/>
                <a:buNone/>
              </a:pPr>
              <a:t>27/09/2019</a:t>
            </a:fld>
            <a:endParaRPr lang="fr-FR" altLang="fr-FR" sz="1400"/>
          </a:p>
        </p:txBody>
      </p:sp>
      <p:sp>
        <p:nvSpPr>
          <p:cNvPr id="104451" name="Footer Placeholder 4">
            <a:extLst>
              <a:ext uri="{FF2B5EF4-FFF2-40B4-BE49-F238E27FC236}">
                <a16:creationId xmlns:a16="http://schemas.microsoft.com/office/drawing/2014/main" id="{FBBD627D-10A3-4EFC-B0F9-8BFAAED824D5}"/>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04452" name="Slide Number Placeholder 5">
            <a:extLst>
              <a:ext uri="{FF2B5EF4-FFF2-40B4-BE49-F238E27FC236}">
                <a16:creationId xmlns:a16="http://schemas.microsoft.com/office/drawing/2014/main" id="{25E8880A-43AF-479C-9ED5-7E62AB396809}"/>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B4B81D3-0ECF-424C-AA5D-F3213DE10567}" type="slidenum">
              <a:rPr lang="fr-FR" altLang="fr-FR" sz="1400" smtClean="0"/>
              <a:pPr>
                <a:spcBef>
                  <a:spcPct val="0"/>
                </a:spcBef>
                <a:buFontTx/>
                <a:buNone/>
              </a:pPr>
              <a:t>51</a:t>
            </a:fld>
            <a:endParaRPr lang="fr-FR" altLang="fr-FR" sz="1400"/>
          </a:p>
        </p:txBody>
      </p:sp>
      <p:sp>
        <p:nvSpPr>
          <p:cNvPr id="104453" name="Rectangle 2">
            <a:extLst>
              <a:ext uri="{FF2B5EF4-FFF2-40B4-BE49-F238E27FC236}">
                <a16:creationId xmlns:a16="http://schemas.microsoft.com/office/drawing/2014/main" id="{189C0B76-4BE0-4A31-8CBB-F45CB0F9B945}"/>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Limites</a:t>
            </a:r>
          </a:p>
        </p:txBody>
      </p:sp>
      <p:sp>
        <p:nvSpPr>
          <p:cNvPr id="104454" name="Rectangle 3">
            <a:extLst>
              <a:ext uri="{FF2B5EF4-FFF2-40B4-BE49-F238E27FC236}">
                <a16:creationId xmlns:a16="http://schemas.microsoft.com/office/drawing/2014/main" id="{5D1D114F-2888-4485-A896-6C7A04F7C149}"/>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Risques mal évalués : pas de credit checks</a:t>
            </a: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Modèles de credit scoring pas encore complètement rodé sur certaines  populations à haut risque</a:t>
            </a: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Problème de gouvernance : Reynaud Laplanche (démission CEO Lending Club), ventes d’emprunt de 22 million$ à un seul investisseur</a:t>
            </a: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Volatilité des conditions macroéconomiques</a:t>
            </a: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Menaces de nouvelles régulations</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104455" name="Line 4">
            <a:extLst>
              <a:ext uri="{FF2B5EF4-FFF2-40B4-BE49-F238E27FC236}">
                <a16:creationId xmlns:a16="http://schemas.microsoft.com/office/drawing/2014/main" id="{E5D765B5-6FB2-4A53-9A11-44C258388A32}"/>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Date Placeholder 3">
            <a:extLst>
              <a:ext uri="{FF2B5EF4-FFF2-40B4-BE49-F238E27FC236}">
                <a16:creationId xmlns:a16="http://schemas.microsoft.com/office/drawing/2014/main" id="{95D27A08-8604-4938-AC90-8F346F1306A2}"/>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D3CFE75-37AD-493A-8F52-696C42DE8278}" type="datetime1">
              <a:rPr lang="fr-FR" altLang="fr-FR" sz="1400" smtClean="0"/>
              <a:pPr>
                <a:spcBef>
                  <a:spcPct val="0"/>
                </a:spcBef>
                <a:buFontTx/>
                <a:buNone/>
              </a:pPr>
              <a:t>27/09/2019</a:t>
            </a:fld>
            <a:endParaRPr lang="fr-FR" altLang="fr-FR" sz="1400"/>
          </a:p>
        </p:txBody>
      </p:sp>
      <p:sp>
        <p:nvSpPr>
          <p:cNvPr id="106499" name="Footer Placeholder 4">
            <a:extLst>
              <a:ext uri="{FF2B5EF4-FFF2-40B4-BE49-F238E27FC236}">
                <a16:creationId xmlns:a16="http://schemas.microsoft.com/office/drawing/2014/main" id="{A8C28398-8B77-4A4B-A9EC-8B4842303BDC}"/>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06500" name="Slide Number Placeholder 5">
            <a:extLst>
              <a:ext uri="{FF2B5EF4-FFF2-40B4-BE49-F238E27FC236}">
                <a16:creationId xmlns:a16="http://schemas.microsoft.com/office/drawing/2014/main" id="{31E067E7-CCA8-457D-8A38-0DAC2276AD93}"/>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21174BB-6F9A-4783-AD7F-EECB50ACE93F}" type="slidenum">
              <a:rPr lang="fr-FR" altLang="fr-FR" sz="1400" smtClean="0"/>
              <a:pPr>
                <a:spcBef>
                  <a:spcPct val="0"/>
                </a:spcBef>
                <a:buFontTx/>
                <a:buNone/>
              </a:pPr>
              <a:t>52</a:t>
            </a:fld>
            <a:endParaRPr lang="fr-FR" altLang="fr-FR" sz="1400"/>
          </a:p>
        </p:txBody>
      </p:sp>
      <p:sp>
        <p:nvSpPr>
          <p:cNvPr id="106501" name="Rectangle 2">
            <a:extLst>
              <a:ext uri="{FF2B5EF4-FFF2-40B4-BE49-F238E27FC236}">
                <a16:creationId xmlns:a16="http://schemas.microsoft.com/office/drawing/2014/main" id="{226750E1-8C23-4129-BC75-B7D689DFA894}"/>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Faible marge, croissance des nouveaux prêts</a:t>
            </a:r>
          </a:p>
        </p:txBody>
      </p:sp>
      <p:sp>
        <p:nvSpPr>
          <p:cNvPr id="106502" name="Line 4">
            <a:extLst>
              <a:ext uri="{FF2B5EF4-FFF2-40B4-BE49-F238E27FC236}">
                <a16:creationId xmlns:a16="http://schemas.microsoft.com/office/drawing/2014/main" id="{2EF062A3-E10C-4EBE-A492-2DB4E57D52C3}"/>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06503" name="Image 3">
            <a:extLst>
              <a:ext uri="{FF2B5EF4-FFF2-40B4-BE49-F238E27FC236}">
                <a16:creationId xmlns:a16="http://schemas.microsoft.com/office/drawing/2014/main" id="{6DAC18F8-F21E-4C3F-8E9D-CBB149E0C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90688"/>
            <a:ext cx="5354638"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Date Placeholder 3">
            <a:extLst>
              <a:ext uri="{FF2B5EF4-FFF2-40B4-BE49-F238E27FC236}">
                <a16:creationId xmlns:a16="http://schemas.microsoft.com/office/drawing/2014/main" id="{361F60FB-6EBF-48AF-91CE-8638B6F903B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2FC1555-37E1-4816-A60A-DA4A82836A0E}" type="datetime1">
              <a:rPr lang="fr-FR" altLang="fr-FR" sz="1400" smtClean="0"/>
              <a:pPr>
                <a:spcBef>
                  <a:spcPct val="0"/>
                </a:spcBef>
                <a:buFontTx/>
                <a:buNone/>
              </a:pPr>
              <a:t>27/09/2019</a:t>
            </a:fld>
            <a:endParaRPr lang="fr-FR" altLang="fr-FR" sz="1400"/>
          </a:p>
        </p:txBody>
      </p:sp>
      <p:sp>
        <p:nvSpPr>
          <p:cNvPr id="108547" name="Footer Placeholder 4">
            <a:extLst>
              <a:ext uri="{FF2B5EF4-FFF2-40B4-BE49-F238E27FC236}">
                <a16:creationId xmlns:a16="http://schemas.microsoft.com/office/drawing/2014/main" id="{CAE7D99F-50CA-4E38-BAA7-50BF0323F561}"/>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08548" name="Slide Number Placeholder 5">
            <a:extLst>
              <a:ext uri="{FF2B5EF4-FFF2-40B4-BE49-F238E27FC236}">
                <a16:creationId xmlns:a16="http://schemas.microsoft.com/office/drawing/2014/main" id="{E1FFA440-5838-4FEB-AF1B-5ECC3B6EF19C}"/>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C618553-9E7C-4C7B-8BF2-7EFF1E6179ED}" type="slidenum">
              <a:rPr lang="fr-FR" altLang="fr-FR" sz="1400" smtClean="0"/>
              <a:pPr>
                <a:spcBef>
                  <a:spcPct val="0"/>
                </a:spcBef>
                <a:buFontTx/>
                <a:buNone/>
              </a:pPr>
              <a:t>53</a:t>
            </a:fld>
            <a:endParaRPr lang="fr-FR" altLang="fr-FR" sz="1400"/>
          </a:p>
        </p:txBody>
      </p:sp>
      <p:sp>
        <p:nvSpPr>
          <p:cNvPr id="108549" name="Rectangle 2">
            <a:extLst>
              <a:ext uri="{FF2B5EF4-FFF2-40B4-BE49-F238E27FC236}">
                <a16:creationId xmlns:a16="http://schemas.microsoft.com/office/drawing/2014/main" id="{5654722C-FE31-4FF6-A0C6-A52DB8403235}"/>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Crowdfunding</a:t>
            </a:r>
          </a:p>
        </p:txBody>
      </p:sp>
      <p:sp>
        <p:nvSpPr>
          <p:cNvPr id="108550" name="Line 4">
            <a:extLst>
              <a:ext uri="{FF2B5EF4-FFF2-40B4-BE49-F238E27FC236}">
                <a16:creationId xmlns:a16="http://schemas.microsoft.com/office/drawing/2014/main" id="{04C7A64C-C545-42FA-80F2-46C7A6EA5942}"/>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08551" name="Image 3">
            <a:extLst>
              <a:ext uri="{FF2B5EF4-FFF2-40B4-BE49-F238E27FC236}">
                <a16:creationId xmlns:a16="http://schemas.microsoft.com/office/drawing/2014/main" id="{233755EC-5D96-47B5-BF33-49F235308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97038"/>
            <a:ext cx="4857750"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Date Placeholder 3">
            <a:extLst>
              <a:ext uri="{FF2B5EF4-FFF2-40B4-BE49-F238E27FC236}">
                <a16:creationId xmlns:a16="http://schemas.microsoft.com/office/drawing/2014/main" id="{0C6D1A20-CE76-424E-B108-C446797F5945}"/>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3B57F17-B795-4F83-B115-695189EB7FED}" type="datetime1">
              <a:rPr lang="fr-FR" altLang="fr-FR" sz="1400" smtClean="0"/>
              <a:pPr>
                <a:spcBef>
                  <a:spcPct val="0"/>
                </a:spcBef>
                <a:buFontTx/>
                <a:buNone/>
              </a:pPr>
              <a:t>27/09/2019</a:t>
            </a:fld>
            <a:endParaRPr lang="fr-FR" altLang="fr-FR" sz="1400"/>
          </a:p>
        </p:txBody>
      </p:sp>
      <p:sp>
        <p:nvSpPr>
          <p:cNvPr id="110595" name="Footer Placeholder 4">
            <a:extLst>
              <a:ext uri="{FF2B5EF4-FFF2-40B4-BE49-F238E27FC236}">
                <a16:creationId xmlns:a16="http://schemas.microsoft.com/office/drawing/2014/main" id="{53B514E5-A28F-415E-99EA-C03BA54A8E05}"/>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10596" name="Slide Number Placeholder 5">
            <a:extLst>
              <a:ext uri="{FF2B5EF4-FFF2-40B4-BE49-F238E27FC236}">
                <a16:creationId xmlns:a16="http://schemas.microsoft.com/office/drawing/2014/main" id="{B790AEA3-F937-4F67-B410-788CACA81456}"/>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2B06C96-A9DE-488D-8D2C-70342BC25956}" type="slidenum">
              <a:rPr lang="fr-FR" altLang="fr-FR" sz="1400" smtClean="0"/>
              <a:pPr>
                <a:spcBef>
                  <a:spcPct val="0"/>
                </a:spcBef>
                <a:buFontTx/>
                <a:buNone/>
              </a:pPr>
              <a:t>54</a:t>
            </a:fld>
            <a:endParaRPr lang="fr-FR" altLang="fr-FR" sz="1400"/>
          </a:p>
        </p:txBody>
      </p:sp>
      <p:sp>
        <p:nvSpPr>
          <p:cNvPr id="110597" name="Rectangle 2">
            <a:extLst>
              <a:ext uri="{FF2B5EF4-FFF2-40B4-BE49-F238E27FC236}">
                <a16:creationId xmlns:a16="http://schemas.microsoft.com/office/drawing/2014/main" id="{C5BBB025-2F17-4DB6-8EF4-106B2FE81861}"/>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Crowdfunding</a:t>
            </a:r>
          </a:p>
        </p:txBody>
      </p:sp>
      <p:sp>
        <p:nvSpPr>
          <p:cNvPr id="110598" name="Rectangle 3">
            <a:extLst>
              <a:ext uri="{FF2B5EF4-FFF2-40B4-BE49-F238E27FC236}">
                <a16:creationId xmlns:a16="http://schemas.microsoft.com/office/drawing/2014/main" id="{53C8924C-3733-4DA9-A1E0-F08BE7F66CEE}"/>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Intérêt pour le porteur de projet</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Permet de se financer auprès de la famille et des amis (sur certaines plateformes &gt;70%) sans demander directement;</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Trouver les investisseurs avec les plus fortes disponibilité à payer</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Pas de contrainte de VC ou d’institutionnels</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Offres groupées : financement + accès prioritaire au produit, séries limitées, etc. = discrimation par les prix</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Information sur son propre projet</a:t>
            </a:r>
          </a:p>
          <a:p>
            <a:pPr lvl="1" eaLnBrk="1" hangingPunct="1">
              <a:buFont typeface="Wingdings" panose="05000000000000000000" pitchFamily="2" charset="2"/>
              <a:buChar char="§"/>
            </a:pPr>
            <a:r>
              <a:rPr lang="fr-FR" altLang="fr-FR" sz="1200" u="sng">
                <a:solidFill>
                  <a:srgbClr val="800000"/>
                </a:solidFill>
                <a:latin typeface="Verdana" panose="020B0604030504040204" pitchFamily="34" charset="0"/>
                <a:sym typeface="Symbol" panose="05050102010706020507" pitchFamily="18" charset="2"/>
              </a:rPr>
              <a:t>Outil de marketing pre-production</a:t>
            </a: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Risque</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On donne de l’information au concurrent</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Coût d’opportunité du Venture Capital (réseau, connaissance, etc.)</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Pas de contrôle sur la composition du groupe d’investisseurs</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110599" name="Line 4">
            <a:extLst>
              <a:ext uri="{FF2B5EF4-FFF2-40B4-BE49-F238E27FC236}">
                <a16:creationId xmlns:a16="http://schemas.microsoft.com/office/drawing/2014/main" id="{62E2F635-6BD2-4F20-9141-147148C28852}"/>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a:extLst>
              <a:ext uri="{FF2B5EF4-FFF2-40B4-BE49-F238E27FC236}">
                <a16:creationId xmlns:a16="http://schemas.microsoft.com/office/drawing/2014/main" id="{B3F710D8-CC66-484A-A041-B88496830589}"/>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3A8DBFA-C126-4196-8E9D-9DC447127C5B}" type="datetime1">
              <a:rPr lang="fr-FR" altLang="fr-FR" sz="1400" smtClean="0"/>
              <a:pPr>
                <a:spcBef>
                  <a:spcPct val="0"/>
                </a:spcBef>
                <a:buFontTx/>
                <a:buNone/>
              </a:pPr>
              <a:t>27/09/2019</a:t>
            </a:fld>
            <a:endParaRPr lang="fr-FR" altLang="fr-FR" sz="1400"/>
          </a:p>
        </p:txBody>
      </p:sp>
      <p:sp>
        <p:nvSpPr>
          <p:cNvPr id="112643" name="Footer Placeholder 4">
            <a:extLst>
              <a:ext uri="{FF2B5EF4-FFF2-40B4-BE49-F238E27FC236}">
                <a16:creationId xmlns:a16="http://schemas.microsoft.com/office/drawing/2014/main" id="{79A62E9B-03F2-4622-953B-F6B70A9122A3}"/>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12644" name="Slide Number Placeholder 5">
            <a:extLst>
              <a:ext uri="{FF2B5EF4-FFF2-40B4-BE49-F238E27FC236}">
                <a16:creationId xmlns:a16="http://schemas.microsoft.com/office/drawing/2014/main" id="{ECD5CAEE-9548-4877-A50B-7AC2B240577D}"/>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46ACAE0-C82A-4495-9E39-78DCEBED0992}" type="slidenum">
              <a:rPr lang="fr-FR" altLang="fr-FR" sz="1400" smtClean="0"/>
              <a:pPr>
                <a:spcBef>
                  <a:spcPct val="0"/>
                </a:spcBef>
                <a:buFontTx/>
                <a:buNone/>
              </a:pPr>
              <a:t>55</a:t>
            </a:fld>
            <a:endParaRPr lang="fr-FR" altLang="fr-FR" sz="1400"/>
          </a:p>
        </p:txBody>
      </p:sp>
      <p:sp>
        <p:nvSpPr>
          <p:cNvPr id="112645" name="Rectangle 2">
            <a:extLst>
              <a:ext uri="{FF2B5EF4-FFF2-40B4-BE49-F238E27FC236}">
                <a16:creationId xmlns:a16="http://schemas.microsoft.com/office/drawing/2014/main" id="{7B8C5F4F-CB22-48F4-AD9B-D72221C22FA7}"/>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Crowdfunding</a:t>
            </a:r>
          </a:p>
        </p:txBody>
      </p:sp>
      <p:sp>
        <p:nvSpPr>
          <p:cNvPr id="112646" name="Rectangle 3">
            <a:extLst>
              <a:ext uri="{FF2B5EF4-FFF2-40B4-BE49-F238E27FC236}">
                <a16:creationId xmlns:a16="http://schemas.microsoft.com/office/drawing/2014/main" id="{DF5169B8-A759-4168-8640-C5EF2FDC5B32}"/>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Intérêt pour les investisseurs</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Trouver le bon projet</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Accès prioritaire au nouveaux produits</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Activité sociale</a:t>
            </a: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Coûts et risques</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Incompétence du porteur de projet</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Fraude</a:t>
            </a:r>
          </a:p>
          <a:p>
            <a:pPr lvl="2" eaLnBrk="1" hangingPunct="1">
              <a:buFont typeface="Wingdings" panose="05000000000000000000" pitchFamily="2" charset="2"/>
              <a:buChar char="§"/>
            </a:pPr>
            <a:r>
              <a:rPr lang="fr-FR" altLang="fr-FR" sz="800">
                <a:solidFill>
                  <a:srgbClr val="800000"/>
                </a:solidFill>
                <a:latin typeface="Verdana" panose="020B0604030504040204" pitchFamily="34" charset="0"/>
                <a:sym typeface="Symbol" panose="05050102010706020507" pitchFamily="18" charset="2"/>
              </a:rPr>
              <a:t>Moins d’interactions répétées que sur eBay ou AirBnb</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Nature du projet</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Pas de marché secondaire pour l’equity-based crowdfunding</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Régime de taxation des donation</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Régulation future</a:t>
            </a: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112647" name="Line 4">
            <a:extLst>
              <a:ext uri="{FF2B5EF4-FFF2-40B4-BE49-F238E27FC236}">
                <a16:creationId xmlns:a16="http://schemas.microsoft.com/office/drawing/2014/main" id="{4196DAFF-E354-49EA-B908-9B5EFEBF6B15}"/>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Date Placeholder 3">
            <a:extLst>
              <a:ext uri="{FF2B5EF4-FFF2-40B4-BE49-F238E27FC236}">
                <a16:creationId xmlns:a16="http://schemas.microsoft.com/office/drawing/2014/main" id="{03DACABB-0DAB-48EE-AB90-B39B9EA92FE7}"/>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CB295F0-EA90-4625-82E7-54122EA2ED45}" type="datetime1">
              <a:rPr lang="fr-FR" altLang="fr-FR" sz="1400" smtClean="0"/>
              <a:pPr>
                <a:spcBef>
                  <a:spcPct val="0"/>
                </a:spcBef>
                <a:buFontTx/>
                <a:buNone/>
              </a:pPr>
              <a:t>27/09/2019</a:t>
            </a:fld>
            <a:endParaRPr lang="fr-FR" altLang="fr-FR" sz="1400"/>
          </a:p>
        </p:txBody>
      </p:sp>
      <p:sp>
        <p:nvSpPr>
          <p:cNvPr id="114691" name="Footer Placeholder 4">
            <a:extLst>
              <a:ext uri="{FF2B5EF4-FFF2-40B4-BE49-F238E27FC236}">
                <a16:creationId xmlns:a16="http://schemas.microsoft.com/office/drawing/2014/main" id="{959B1725-24CB-4A8D-A59B-EA357FAE171C}"/>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14692" name="Slide Number Placeholder 5">
            <a:extLst>
              <a:ext uri="{FF2B5EF4-FFF2-40B4-BE49-F238E27FC236}">
                <a16:creationId xmlns:a16="http://schemas.microsoft.com/office/drawing/2014/main" id="{A2AB26F9-DB43-47A5-BF50-6079B0DA8E87}"/>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7CAA08C-E5EE-4F76-816A-419A65FCA174}" type="slidenum">
              <a:rPr lang="fr-FR" altLang="fr-FR" sz="1400" smtClean="0"/>
              <a:pPr>
                <a:spcBef>
                  <a:spcPct val="0"/>
                </a:spcBef>
                <a:buFontTx/>
                <a:buNone/>
              </a:pPr>
              <a:t>56</a:t>
            </a:fld>
            <a:endParaRPr lang="fr-FR" altLang="fr-FR" sz="1400"/>
          </a:p>
        </p:txBody>
      </p:sp>
      <p:sp>
        <p:nvSpPr>
          <p:cNvPr id="114693" name="Rectangle 2">
            <a:extLst>
              <a:ext uri="{FF2B5EF4-FFF2-40B4-BE49-F238E27FC236}">
                <a16:creationId xmlns:a16="http://schemas.microsoft.com/office/drawing/2014/main" id="{C8C9AD64-3EE6-4ACA-91BF-1C1C3779945D}"/>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Crowdfunding - faits</a:t>
            </a:r>
          </a:p>
        </p:txBody>
      </p:sp>
      <p:sp>
        <p:nvSpPr>
          <p:cNvPr id="114694" name="Rectangle 3">
            <a:extLst>
              <a:ext uri="{FF2B5EF4-FFF2-40B4-BE49-F238E27FC236}">
                <a16:creationId xmlns:a16="http://schemas.microsoft.com/office/drawing/2014/main" id="{98B97E1B-0216-4FDA-8051-4DCDCA146C6C}"/>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Pas de restrictions géographiques (Sellaband)</a:t>
            </a: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Disribution très asymétrique des financements (Sellaband): </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61% des projets de sont pas financés</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0.7% des projets représentent plus de 73% du financement total sur la période 2006-2009</a:t>
            </a:r>
          </a:p>
          <a:p>
            <a:pPr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Probabilité de financement augmente avec le capital accumulé, risque de comportement moutonnier.</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Comportement du passager clandestin (free-rider) : les investisseurs attendent que d’autres fassent le premier pas; non-optimal</a:t>
            </a:r>
          </a:p>
          <a:p>
            <a:pPr lvl="1"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Solution: niveau de financement minimum sur une période donnée pour lancer une campagne.</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114695" name="Line 4">
            <a:extLst>
              <a:ext uri="{FF2B5EF4-FFF2-40B4-BE49-F238E27FC236}">
                <a16:creationId xmlns:a16="http://schemas.microsoft.com/office/drawing/2014/main" id="{C6177C39-D7E7-49C7-B2F9-CCE6A68AB54A}"/>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Date Placeholder 3">
            <a:extLst>
              <a:ext uri="{FF2B5EF4-FFF2-40B4-BE49-F238E27FC236}">
                <a16:creationId xmlns:a16="http://schemas.microsoft.com/office/drawing/2014/main" id="{2C59BF67-F0B0-49D6-A6C5-48C63387452A}"/>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449CAA7-DD9E-4478-BDCF-3BF03E9E631A}" type="datetime1">
              <a:rPr lang="fr-FR" altLang="fr-FR" sz="1400" smtClean="0"/>
              <a:pPr>
                <a:spcBef>
                  <a:spcPct val="0"/>
                </a:spcBef>
                <a:buFontTx/>
                <a:buNone/>
              </a:pPr>
              <a:t>27/09/2019</a:t>
            </a:fld>
            <a:endParaRPr lang="fr-FR" altLang="fr-FR" sz="1400"/>
          </a:p>
        </p:txBody>
      </p:sp>
      <p:sp>
        <p:nvSpPr>
          <p:cNvPr id="116739" name="Footer Placeholder 4">
            <a:extLst>
              <a:ext uri="{FF2B5EF4-FFF2-40B4-BE49-F238E27FC236}">
                <a16:creationId xmlns:a16="http://schemas.microsoft.com/office/drawing/2014/main" id="{ECFC46ED-914F-45EF-BB4C-0274281CEBD5}"/>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16740" name="Slide Number Placeholder 5">
            <a:extLst>
              <a:ext uri="{FF2B5EF4-FFF2-40B4-BE49-F238E27FC236}">
                <a16:creationId xmlns:a16="http://schemas.microsoft.com/office/drawing/2014/main" id="{C88AD51A-AA3A-44AA-B122-2348FA950FF0}"/>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B95A78F-B229-4BD0-84B7-F68DC85A3F8C}" type="slidenum">
              <a:rPr lang="fr-FR" altLang="fr-FR" sz="1400" smtClean="0"/>
              <a:pPr>
                <a:spcBef>
                  <a:spcPct val="0"/>
                </a:spcBef>
                <a:buFontTx/>
                <a:buNone/>
              </a:pPr>
              <a:t>57</a:t>
            </a:fld>
            <a:endParaRPr lang="fr-FR" altLang="fr-FR" sz="1400"/>
          </a:p>
        </p:txBody>
      </p:sp>
      <p:sp>
        <p:nvSpPr>
          <p:cNvPr id="116741" name="Rectangle 2">
            <a:extLst>
              <a:ext uri="{FF2B5EF4-FFF2-40B4-BE49-F238E27FC236}">
                <a16:creationId xmlns:a16="http://schemas.microsoft.com/office/drawing/2014/main" id="{6BB9320A-2940-4991-A9F7-3C46C004AFBA}"/>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Marché à plusieurs versants</a:t>
            </a:r>
          </a:p>
        </p:txBody>
      </p:sp>
      <p:sp>
        <p:nvSpPr>
          <p:cNvPr id="116742" name="Rectangle 3">
            <a:extLst>
              <a:ext uri="{FF2B5EF4-FFF2-40B4-BE49-F238E27FC236}">
                <a16:creationId xmlns:a16="http://schemas.microsoft.com/office/drawing/2014/main" id="{EB6F8665-F01B-48DB-9917-6066610F5CC9}"/>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La plateforme met en relation deux groupes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Emprunteurs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Prêteur</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Externalités de réseaux</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Directes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Indirectes</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Tarification</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Générer des profits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Développer la plateforme et exploiter les externalités indirectes</a:t>
            </a:r>
          </a:p>
          <a:p>
            <a:pPr lvl="2"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 Gratuit pour un côté »</a:t>
            </a: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2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p:txBody>
      </p:sp>
      <p:sp>
        <p:nvSpPr>
          <p:cNvPr id="116743" name="Line 4">
            <a:extLst>
              <a:ext uri="{FF2B5EF4-FFF2-40B4-BE49-F238E27FC236}">
                <a16:creationId xmlns:a16="http://schemas.microsoft.com/office/drawing/2014/main" id="{7AE963B2-92D4-40FA-A7F2-86876F8928FC}"/>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Date Placeholder 3">
            <a:extLst>
              <a:ext uri="{FF2B5EF4-FFF2-40B4-BE49-F238E27FC236}">
                <a16:creationId xmlns:a16="http://schemas.microsoft.com/office/drawing/2014/main" id="{216878A9-1F10-4039-B30E-4CF6DB60118D}"/>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9EB7B4E-D180-4286-8BCF-3E94A1F94B08}" type="datetime1">
              <a:rPr lang="fr-FR" altLang="fr-FR" sz="1400" smtClean="0"/>
              <a:pPr>
                <a:spcBef>
                  <a:spcPct val="0"/>
                </a:spcBef>
                <a:buFontTx/>
                <a:buNone/>
              </a:pPr>
              <a:t>27/09/2019</a:t>
            </a:fld>
            <a:endParaRPr lang="fr-FR" altLang="fr-FR" sz="1400"/>
          </a:p>
        </p:txBody>
      </p:sp>
      <p:sp>
        <p:nvSpPr>
          <p:cNvPr id="118787" name="Footer Placeholder 4">
            <a:extLst>
              <a:ext uri="{FF2B5EF4-FFF2-40B4-BE49-F238E27FC236}">
                <a16:creationId xmlns:a16="http://schemas.microsoft.com/office/drawing/2014/main" id="{85C512F6-2F26-4871-9737-FAFBABA310B6}"/>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18788" name="Slide Number Placeholder 5">
            <a:extLst>
              <a:ext uri="{FF2B5EF4-FFF2-40B4-BE49-F238E27FC236}">
                <a16:creationId xmlns:a16="http://schemas.microsoft.com/office/drawing/2014/main" id="{1AE6CB08-3B1A-48B6-A5BB-5C68B46EF581}"/>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8FDE500-444B-49D4-8D49-CA75ED59691E}" type="slidenum">
              <a:rPr lang="fr-FR" altLang="fr-FR" sz="1400" smtClean="0"/>
              <a:pPr>
                <a:spcBef>
                  <a:spcPct val="0"/>
                </a:spcBef>
                <a:buFontTx/>
                <a:buNone/>
              </a:pPr>
              <a:t>58</a:t>
            </a:fld>
            <a:endParaRPr lang="fr-FR" altLang="fr-FR" sz="1400"/>
          </a:p>
        </p:txBody>
      </p:sp>
      <p:sp>
        <p:nvSpPr>
          <p:cNvPr id="118789" name="Rectangle 2">
            <a:extLst>
              <a:ext uri="{FF2B5EF4-FFF2-40B4-BE49-F238E27FC236}">
                <a16:creationId xmlns:a16="http://schemas.microsoft.com/office/drawing/2014/main" id="{FC3CF1F3-6B32-48EC-B9F0-5789C12F5C71}"/>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Marché à plusieurs versants</a:t>
            </a:r>
          </a:p>
        </p:txBody>
      </p:sp>
      <p:sp>
        <p:nvSpPr>
          <p:cNvPr id="118790" name="Line 4">
            <a:extLst>
              <a:ext uri="{FF2B5EF4-FFF2-40B4-BE49-F238E27FC236}">
                <a16:creationId xmlns:a16="http://schemas.microsoft.com/office/drawing/2014/main" id="{140302DC-1A91-4965-AA11-3650306D282B}"/>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18791" name="Image 1">
            <a:extLst>
              <a:ext uri="{FF2B5EF4-FFF2-40B4-BE49-F238E27FC236}">
                <a16:creationId xmlns:a16="http://schemas.microsoft.com/office/drawing/2014/main" id="{5FA7F8F9-12D9-401A-A5CE-C29E2BC3A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488" y="1524000"/>
            <a:ext cx="3994150" cy="448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Date Placeholder 3">
            <a:extLst>
              <a:ext uri="{FF2B5EF4-FFF2-40B4-BE49-F238E27FC236}">
                <a16:creationId xmlns:a16="http://schemas.microsoft.com/office/drawing/2014/main" id="{F8F9DDF1-1F5E-4CB8-B800-C42657D41F1D}"/>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4EB965B-A240-4F41-B82E-9FBB73795D23}" type="datetime1">
              <a:rPr lang="fr-FR" altLang="fr-FR" sz="1400" smtClean="0"/>
              <a:pPr>
                <a:spcBef>
                  <a:spcPct val="0"/>
                </a:spcBef>
                <a:buFontTx/>
                <a:buNone/>
              </a:pPr>
              <a:t>27/09/2019</a:t>
            </a:fld>
            <a:endParaRPr lang="fr-FR" altLang="fr-FR" sz="1400"/>
          </a:p>
        </p:txBody>
      </p:sp>
      <p:sp>
        <p:nvSpPr>
          <p:cNvPr id="120835" name="Footer Placeholder 4">
            <a:extLst>
              <a:ext uri="{FF2B5EF4-FFF2-40B4-BE49-F238E27FC236}">
                <a16:creationId xmlns:a16="http://schemas.microsoft.com/office/drawing/2014/main" id="{F3787740-1DF0-4C51-A6EE-3C04A7AB97F7}"/>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20836" name="Slide Number Placeholder 5">
            <a:extLst>
              <a:ext uri="{FF2B5EF4-FFF2-40B4-BE49-F238E27FC236}">
                <a16:creationId xmlns:a16="http://schemas.microsoft.com/office/drawing/2014/main" id="{63AEBD25-969C-451B-8D4D-A7AEB28F7FA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EDEC30E-7387-4D6B-96A7-E00E8C9A33B9}" type="slidenum">
              <a:rPr lang="fr-FR" altLang="fr-FR" sz="1400" smtClean="0"/>
              <a:pPr>
                <a:spcBef>
                  <a:spcPct val="0"/>
                </a:spcBef>
                <a:buFontTx/>
                <a:buNone/>
              </a:pPr>
              <a:t>59</a:t>
            </a:fld>
            <a:endParaRPr lang="fr-FR" altLang="fr-FR" sz="1400"/>
          </a:p>
        </p:txBody>
      </p:sp>
      <p:sp>
        <p:nvSpPr>
          <p:cNvPr id="120837" name="Rectangle 2">
            <a:extLst>
              <a:ext uri="{FF2B5EF4-FFF2-40B4-BE49-F238E27FC236}">
                <a16:creationId xmlns:a16="http://schemas.microsoft.com/office/drawing/2014/main" id="{3DCA51C4-8D53-480E-A140-37ADC6A3E328}"/>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Solutions aux problèmes informationnels ?</a:t>
            </a:r>
          </a:p>
        </p:txBody>
      </p:sp>
      <p:sp>
        <p:nvSpPr>
          <p:cNvPr id="120838" name="Rectangle 3">
            <a:extLst>
              <a:ext uri="{FF2B5EF4-FFF2-40B4-BE49-F238E27FC236}">
                <a16:creationId xmlns:a16="http://schemas.microsoft.com/office/drawing/2014/main" id="{C683AEAB-80C8-45E0-811C-6AD9369524F3}"/>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Outils :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Réputation</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Régulation</a:t>
            </a:r>
          </a:p>
          <a:p>
            <a:pPr lvl="2" eaLnBrk="1" hangingPunct="1">
              <a:buFont typeface="Wingdings" panose="05000000000000000000" pitchFamily="2" charset="2"/>
              <a:buChar char="§"/>
            </a:pPr>
            <a:r>
              <a:rPr lang="fr-FR" altLang="fr-FR" sz="1200">
                <a:solidFill>
                  <a:srgbClr val="800000"/>
                </a:solidFill>
                <a:latin typeface="Verdana" panose="020B0604030504040204" pitchFamily="34" charset="0"/>
                <a:sym typeface="Symbol" panose="05050102010706020507" pitchFamily="18" charset="2"/>
              </a:rPr>
              <a:t>JOBS Act pour l’equity crowdfunding</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Mais :</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Pas de monitoring de l’effort, pas de moyen de pression de la part des prêteurs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Limited liability</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Donc, ne résout pas le problème d’aléas moral</a:t>
            </a:r>
          </a:p>
          <a:p>
            <a:pPr eaLnBrk="1" hangingPunct="1">
              <a:buFont typeface="Wingdings" panose="05000000000000000000" pitchFamily="2" charset="2"/>
              <a:buChar char="§"/>
            </a:pPr>
            <a:r>
              <a:rPr lang="fr-FR" altLang="fr-FR" sz="2000">
                <a:solidFill>
                  <a:srgbClr val="800000"/>
                </a:solidFill>
                <a:latin typeface="Verdana" panose="020B0604030504040204" pitchFamily="34" charset="0"/>
                <a:sym typeface="Symbol" panose="05050102010706020507" pitchFamily="18" charset="2"/>
              </a:rPr>
              <a:t>Solution</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Collaboration avec les banques, le VC, les business angels, investisseurs institutionnels</a:t>
            </a:r>
          </a:p>
          <a:p>
            <a:pPr lvl="1" eaLnBrk="1" hangingPunct="1">
              <a:buFont typeface="Wingdings" panose="05000000000000000000" pitchFamily="2" charset="2"/>
              <a:buChar char="§"/>
            </a:pPr>
            <a:r>
              <a:rPr lang="fr-FR" altLang="fr-FR" sz="1600">
                <a:solidFill>
                  <a:srgbClr val="800000"/>
                </a:solidFill>
                <a:latin typeface="Verdana" panose="020B0604030504040204" pitchFamily="34" charset="0"/>
                <a:sym typeface="Symbol" panose="05050102010706020507" pitchFamily="18" charset="2"/>
              </a:rPr>
              <a:t>Est-ce encore du crowdfunding ?</a:t>
            </a:r>
          </a:p>
          <a:p>
            <a:pPr eaLnBrk="1" hangingPunct="1">
              <a:buFont typeface="Wingdings" panose="05000000000000000000" pitchFamily="2" charset="2"/>
              <a:buChar char="§"/>
            </a:pPr>
            <a:endParaRPr lang="fr-FR" altLang="fr-FR" sz="18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a:solidFill>
                <a:srgbClr val="800000"/>
              </a:solidFill>
              <a:latin typeface="Verdana" panose="020B0604030504040204" pitchFamily="34" charset="0"/>
              <a:sym typeface="Symbol" panose="05050102010706020507" pitchFamily="18" charset="2"/>
            </a:endParaRPr>
          </a:p>
        </p:txBody>
      </p:sp>
      <p:sp>
        <p:nvSpPr>
          <p:cNvPr id="120839" name="Line 4">
            <a:extLst>
              <a:ext uri="{FF2B5EF4-FFF2-40B4-BE49-F238E27FC236}">
                <a16:creationId xmlns:a16="http://schemas.microsoft.com/office/drawing/2014/main" id="{C2A44B42-451F-4DBA-8240-93D5743F59BF}"/>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9924CCE5-0D49-44CB-B71B-5D9B5B5B777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3764459-75B7-4C1C-854D-4256E5BA8524}" type="datetime1">
              <a:rPr lang="fr-FR" altLang="fr-FR" sz="1400" smtClean="0"/>
              <a:pPr>
                <a:spcBef>
                  <a:spcPct val="0"/>
                </a:spcBef>
                <a:buFontTx/>
                <a:buNone/>
              </a:pPr>
              <a:t>27/09/2019</a:t>
            </a:fld>
            <a:endParaRPr lang="fr-FR" altLang="fr-FR" sz="1400"/>
          </a:p>
        </p:txBody>
      </p:sp>
      <p:sp>
        <p:nvSpPr>
          <p:cNvPr id="12291" name="Footer Placeholder 4">
            <a:extLst>
              <a:ext uri="{FF2B5EF4-FFF2-40B4-BE49-F238E27FC236}">
                <a16:creationId xmlns:a16="http://schemas.microsoft.com/office/drawing/2014/main" id="{9B877664-CE9D-461C-AE5E-CECF9C207E09}"/>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2292" name="Slide Number Placeholder 5">
            <a:extLst>
              <a:ext uri="{FF2B5EF4-FFF2-40B4-BE49-F238E27FC236}">
                <a16:creationId xmlns:a16="http://schemas.microsoft.com/office/drawing/2014/main" id="{B749926D-1453-439D-975E-A72469DA7D64}"/>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C45B5D7-EEAA-4E58-8E86-9F6ED0914A01}" type="slidenum">
              <a:rPr lang="fr-FR" altLang="fr-FR" sz="1400" smtClean="0"/>
              <a:pPr>
                <a:spcBef>
                  <a:spcPct val="0"/>
                </a:spcBef>
                <a:buFontTx/>
                <a:buNone/>
              </a:pPr>
              <a:t>6</a:t>
            </a:fld>
            <a:endParaRPr lang="fr-FR" altLang="fr-FR" sz="1400"/>
          </a:p>
        </p:txBody>
      </p:sp>
      <p:sp>
        <p:nvSpPr>
          <p:cNvPr id="12293" name="Rectangle 2">
            <a:extLst>
              <a:ext uri="{FF2B5EF4-FFF2-40B4-BE49-F238E27FC236}">
                <a16:creationId xmlns:a16="http://schemas.microsoft.com/office/drawing/2014/main" id="{A656517A-83AF-4AF7-B8AC-8A6873726A27}"/>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Illustration</a:t>
            </a:r>
          </a:p>
        </p:txBody>
      </p:sp>
      <p:sp>
        <p:nvSpPr>
          <p:cNvPr id="12294" name="Line 4">
            <a:extLst>
              <a:ext uri="{FF2B5EF4-FFF2-40B4-BE49-F238E27FC236}">
                <a16:creationId xmlns:a16="http://schemas.microsoft.com/office/drawing/2014/main" id="{53527341-BC5C-457F-BDAE-251D643E81A5}"/>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2295" name="Picture 14">
            <a:extLst>
              <a:ext uri="{FF2B5EF4-FFF2-40B4-BE49-F238E27FC236}">
                <a16:creationId xmlns:a16="http://schemas.microsoft.com/office/drawing/2014/main" id="{9EF0CE7E-1539-4423-9606-E8572D16C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175" y="4384675"/>
            <a:ext cx="151765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6" name="Picture 9">
            <a:extLst>
              <a:ext uri="{FF2B5EF4-FFF2-40B4-BE49-F238E27FC236}">
                <a16:creationId xmlns:a16="http://schemas.microsoft.com/office/drawing/2014/main" id="{98097E68-5A68-4AB6-89AE-498CDB49A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3175" y="3055938"/>
            <a:ext cx="1508125"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8">
            <a:extLst>
              <a:ext uri="{FF2B5EF4-FFF2-40B4-BE49-F238E27FC236}">
                <a16:creationId xmlns:a16="http://schemas.microsoft.com/office/drawing/2014/main" id="{10CF02B1-CBD7-49AA-989A-24B1272AA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2700" y="1722438"/>
            <a:ext cx="1508125" cy="106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8" name="Rectangle 9">
            <a:extLst>
              <a:ext uri="{FF2B5EF4-FFF2-40B4-BE49-F238E27FC236}">
                <a16:creationId xmlns:a16="http://schemas.microsoft.com/office/drawing/2014/main" id="{149081CB-908A-4EEB-8EA3-CD2F800C77DE}"/>
              </a:ext>
            </a:extLst>
          </p:cNvPr>
          <p:cNvSpPr>
            <a:spLocks noChangeArrowheads="1"/>
          </p:cNvSpPr>
          <p:nvPr/>
        </p:nvSpPr>
        <p:spPr bwMode="auto">
          <a:xfrm>
            <a:off x="109538" y="2033588"/>
            <a:ext cx="3733800"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954088" indent="-1588">
              <a:spcBef>
                <a:spcPct val="20000"/>
              </a:spcBef>
              <a:buChar char="–"/>
              <a:defRPr sz="2800">
                <a:solidFill>
                  <a:schemeClr val="tx1"/>
                </a:solidFill>
                <a:latin typeface="Arial" panose="020B0604020202020204" pitchFamily="34" charset="0"/>
              </a:defRPr>
            </a:lvl2pPr>
            <a:lvl3pPr marL="1373188" indent="-228600">
              <a:spcBef>
                <a:spcPct val="20000"/>
              </a:spcBef>
              <a:buChar char="•"/>
              <a:defRPr sz="2400">
                <a:solidFill>
                  <a:schemeClr val="tx1"/>
                </a:solidFill>
                <a:latin typeface="Arial" panose="020B0604020202020204" pitchFamily="34" charset="0"/>
              </a:defRPr>
            </a:lvl3pPr>
            <a:lvl4pPr marL="1792288" indent="-228600">
              <a:spcBef>
                <a:spcPct val="20000"/>
              </a:spcBef>
              <a:buChar char="–"/>
              <a:defRPr sz="2000">
                <a:solidFill>
                  <a:schemeClr val="tx1"/>
                </a:solidFill>
                <a:latin typeface="Arial" panose="020B0604020202020204" pitchFamily="34" charset="0"/>
              </a:defRPr>
            </a:lvl4pPr>
            <a:lvl5pPr marL="2211388" indent="-228600">
              <a:spcBef>
                <a:spcPct val="20000"/>
              </a:spcBef>
              <a:buChar char="»"/>
              <a:defRPr sz="2000">
                <a:solidFill>
                  <a:schemeClr val="tx1"/>
                </a:solidFill>
                <a:latin typeface="Arial" panose="020B0604020202020204" pitchFamily="34" charset="0"/>
              </a:defRPr>
            </a:lvl5pPr>
            <a:lvl6pPr marL="2668588"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3125788"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582988"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4040188"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
                <a:schemeClr val="tx1"/>
              </a:buClr>
              <a:buFont typeface="Monotype Sorts"/>
              <a:buNone/>
            </a:pPr>
            <a:r>
              <a:rPr kumimoji="1" lang="fr-FR" altLang="fr-FR" sz="1800">
                <a:solidFill>
                  <a:srgbClr val="00518E"/>
                </a:solidFill>
                <a:latin typeface="Helvetica" panose="020B0604020202020204" pitchFamily="34" charset="0"/>
              </a:rPr>
              <a:t>2</a:t>
            </a:r>
            <a:r>
              <a:rPr kumimoji="1" lang="fr-FR" altLang="fr-FR" sz="1800" baseline="30000">
                <a:solidFill>
                  <a:srgbClr val="00518E"/>
                </a:solidFill>
                <a:latin typeface="Helvetica" panose="020B0604020202020204" pitchFamily="34" charset="0"/>
              </a:rPr>
              <a:t>ème</a:t>
            </a:r>
            <a:r>
              <a:rPr kumimoji="1" lang="fr-FR" altLang="fr-FR" sz="1800">
                <a:solidFill>
                  <a:srgbClr val="00518E"/>
                </a:solidFill>
                <a:latin typeface="Helvetica" panose="020B0604020202020204" pitchFamily="34" charset="0"/>
              </a:rPr>
              <a:t> étage</a:t>
            </a:r>
            <a:endParaRPr kumimoji="1" lang="fr-FR" altLang="fr-FR" sz="2000">
              <a:solidFill>
                <a:srgbClr val="00518E"/>
              </a:solidFill>
              <a:latin typeface="Helvetica" panose="020B0604020202020204" pitchFamily="34" charset="0"/>
            </a:endParaRPr>
          </a:p>
        </p:txBody>
      </p:sp>
      <p:sp>
        <p:nvSpPr>
          <p:cNvPr id="12299" name="Rectangle 15">
            <a:extLst>
              <a:ext uri="{FF2B5EF4-FFF2-40B4-BE49-F238E27FC236}">
                <a16:creationId xmlns:a16="http://schemas.microsoft.com/office/drawing/2014/main" id="{18B43ACB-8C31-427C-8681-97F10451AC44}"/>
              </a:ext>
            </a:extLst>
          </p:cNvPr>
          <p:cNvSpPr>
            <a:spLocks noChangeArrowheads="1"/>
          </p:cNvSpPr>
          <p:nvPr/>
        </p:nvSpPr>
        <p:spPr bwMode="auto">
          <a:xfrm>
            <a:off x="482600" y="4873625"/>
            <a:ext cx="373380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954088" indent="-1588">
              <a:spcBef>
                <a:spcPct val="20000"/>
              </a:spcBef>
              <a:buChar char="–"/>
              <a:defRPr sz="2800">
                <a:solidFill>
                  <a:schemeClr val="tx1"/>
                </a:solidFill>
                <a:latin typeface="Arial" panose="020B0604020202020204" pitchFamily="34" charset="0"/>
              </a:defRPr>
            </a:lvl2pPr>
            <a:lvl3pPr marL="1373188" indent="-228600">
              <a:spcBef>
                <a:spcPct val="20000"/>
              </a:spcBef>
              <a:buChar char="•"/>
              <a:defRPr sz="2400">
                <a:solidFill>
                  <a:schemeClr val="tx1"/>
                </a:solidFill>
                <a:latin typeface="Arial" panose="020B0604020202020204" pitchFamily="34" charset="0"/>
              </a:defRPr>
            </a:lvl3pPr>
            <a:lvl4pPr marL="1792288" indent="-228600">
              <a:spcBef>
                <a:spcPct val="20000"/>
              </a:spcBef>
              <a:buChar char="–"/>
              <a:defRPr sz="2000">
                <a:solidFill>
                  <a:schemeClr val="tx1"/>
                </a:solidFill>
                <a:latin typeface="Arial" panose="020B0604020202020204" pitchFamily="34" charset="0"/>
              </a:defRPr>
            </a:lvl4pPr>
            <a:lvl5pPr marL="2211388" indent="-228600">
              <a:spcBef>
                <a:spcPct val="20000"/>
              </a:spcBef>
              <a:buChar char="»"/>
              <a:defRPr sz="2000">
                <a:solidFill>
                  <a:schemeClr val="tx1"/>
                </a:solidFill>
                <a:latin typeface="Arial" panose="020B0604020202020204" pitchFamily="34" charset="0"/>
              </a:defRPr>
            </a:lvl5pPr>
            <a:lvl6pPr marL="2668588"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3125788"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582988"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4040188"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
                <a:schemeClr val="tx1"/>
              </a:buClr>
              <a:buFont typeface="Monotype Sorts"/>
              <a:buNone/>
            </a:pPr>
            <a:r>
              <a:rPr kumimoji="1" lang="fr-FR" altLang="fr-FR" sz="1800">
                <a:solidFill>
                  <a:srgbClr val="00518E"/>
                </a:solidFill>
                <a:latin typeface="Helvetica" panose="020B0604020202020204" pitchFamily="34" charset="0"/>
              </a:rPr>
              <a:t>Le rez-de-chaussée</a:t>
            </a:r>
            <a:endParaRPr kumimoji="1" lang="fr-FR" altLang="fr-FR" sz="2000">
              <a:solidFill>
                <a:srgbClr val="00518E"/>
              </a:solidFill>
            </a:endParaRPr>
          </a:p>
        </p:txBody>
      </p:sp>
      <p:sp>
        <p:nvSpPr>
          <p:cNvPr id="12300" name="Rectangle 10">
            <a:extLst>
              <a:ext uri="{FF2B5EF4-FFF2-40B4-BE49-F238E27FC236}">
                <a16:creationId xmlns:a16="http://schemas.microsoft.com/office/drawing/2014/main" id="{EA526805-58CC-4204-B845-F3D5D2BB6268}"/>
              </a:ext>
            </a:extLst>
          </p:cNvPr>
          <p:cNvSpPr>
            <a:spLocks noChangeArrowheads="1"/>
          </p:cNvSpPr>
          <p:nvPr/>
        </p:nvSpPr>
        <p:spPr bwMode="auto">
          <a:xfrm>
            <a:off x="-152400" y="3325813"/>
            <a:ext cx="3949700"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954088" indent="-1588">
              <a:spcBef>
                <a:spcPct val="20000"/>
              </a:spcBef>
              <a:buChar char="–"/>
              <a:defRPr sz="2800">
                <a:solidFill>
                  <a:schemeClr val="tx1"/>
                </a:solidFill>
                <a:latin typeface="Arial" panose="020B0604020202020204" pitchFamily="34" charset="0"/>
              </a:defRPr>
            </a:lvl2pPr>
            <a:lvl3pPr marL="1373188" indent="-228600">
              <a:spcBef>
                <a:spcPct val="20000"/>
              </a:spcBef>
              <a:buChar char="•"/>
              <a:defRPr sz="2400">
                <a:solidFill>
                  <a:schemeClr val="tx1"/>
                </a:solidFill>
                <a:latin typeface="Arial" panose="020B0604020202020204" pitchFamily="34" charset="0"/>
              </a:defRPr>
            </a:lvl3pPr>
            <a:lvl4pPr marL="1792288" indent="-228600">
              <a:spcBef>
                <a:spcPct val="20000"/>
              </a:spcBef>
              <a:buChar char="–"/>
              <a:defRPr sz="2000">
                <a:solidFill>
                  <a:schemeClr val="tx1"/>
                </a:solidFill>
                <a:latin typeface="Arial" panose="020B0604020202020204" pitchFamily="34" charset="0"/>
              </a:defRPr>
            </a:lvl4pPr>
            <a:lvl5pPr marL="2211388" indent="-228600">
              <a:spcBef>
                <a:spcPct val="20000"/>
              </a:spcBef>
              <a:buChar char="»"/>
              <a:defRPr sz="2000">
                <a:solidFill>
                  <a:schemeClr val="tx1"/>
                </a:solidFill>
                <a:latin typeface="Arial" panose="020B0604020202020204" pitchFamily="34" charset="0"/>
              </a:defRPr>
            </a:lvl5pPr>
            <a:lvl6pPr marL="2668588"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3125788"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582988"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4040188"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Clr>
                <a:schemeClr val="tx1"/>
              </a:buClr>
              <a:buFont typeface="Monotype Sorts"/>
              <a:buNone/>
            </a:pPr>
            <a:r>
              <a:rPr kumimoji="1" lang="fr-FR" altLang="fr-FR" sz="1800">
                <a:solidFill>
                  <a:srgbClr val="00518E"/>
                </a:solidFill>
                <a:latin typeface="Helvetica" panose="020B0604020202020204" pitchFamily="34" charset="0"/>
              </a:rPr>
              <a:t>1</a:t>
            </a:r>
            <a:r>
              <a:rPr kumimoji="1" lang="fr-FR" altLang="fr-FR" sz="1800" baseline="30000">
                <a:solidFill>
                  <a:srgbClr val="00518E"/>
                </a:solidFill>
                <a:latin typeface="Helvetica" panose="020B0604020202020204" pitchFamily="34" charset="0"/>
              </a:rPr>
              <a:t>er</a:t>
            </a:r>
            <a:r>
              <a:rPr kumimoji="1" lang="fr-FR" altLang="fr-FR" sz="1800">
                <a:solidFill>
                  <a:srgbClr val="00518E"/>
                </a:solidFill>
                <a:latin typeface="Helvetica" panose="020B0604020202020204" pitchFamily="34" charset="0"/>
              </a:rPr>
              <a:t> étage</a:t>
            </a:r>
          </a:p>
        </p:txBody>
      </p:sp>
      <p:sp>
        <p:nvSpPr>
          <p:cNvPr id="12301" name="Rectangle 8">
            <a:extLst>
              <a:ext uri="{FF2B5EF4-FFF2-40B4-BE49-F238E27FC236}">
                <a16:creationId xmlns:a16="http://schemas.microsoft.com/office/drawing/2014/main" id="{DDE16F7E-A1BF-4DD4-8068-0D7295D65FE0}"/>
              </a:ext>
            </a:extLst>
          </p:cNvPr>
          <p:cNvSpPr>
            <a:spLocks noChangeArrowheads="1"/>
          </p:cNvSpPr>
          <p:nvPr/>
        </p:nvSpPr>
        <p:spPr bwMode="auto">
          <a:xfrm>
            <a:off x="2209800" y="5573713"/>
            <a:ext cx="51165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954088" indent="-1588">
              <a:spcBef>
                <a:spcPct val="20000"/>
              </a:spcBef>
              <a:buChar char="–"/>
              <a:defRPr sz="2800">
                <a:solidFill>
                  <a:schemeClr val="tx1"/>
                </a:solidFill>
                <a:latin typeface="Arial" panose="020B0604020202020204" pitchFamily="34" charset="0"/>
              </a:defRPr>
            </a:lvl2pPr>
            <a:lvl3pPr marL="1373188" indent="-228600">
              <a:spcBef>
                <a:spcPct val="20000"/>
              </a:spcBef>
              <a:buChar char="•"/>
              <a:defRPr sz="2400">
                <a:solidFill>
                  <a:schemeClr val="tx1"/>
                </a:solidFill>
                <a:latin typeface="Arial" panose="020B0604020202020204" pitchFamily="34" charset="0"/>
              </a:defRPr>
            </a:lvl3pPr>
            <a:lvl4pPr marL="1792288" indent="-228600">
              <a:spcBef>
                <a:spcPct val="20000"/>
              </a:spcBef>
              <a:buChar char="–"/>
              <a:defRPr sz="2000">
                <a:solidFill>
                  <a:schemeClr val="tx1"/>
                </a:solidFill>
                <a:latin typeface="Arial" panose="020B0604020202020204" pitchFamily="34" charset="0"/>
              </a:defRPr>
            </a:lvl4pPr>
            <a:lvl5pPr marL="2211388" indent="-228600">
              <a:spcBef>
                <a:spcPct val="20000"/>
              </a:spcBef>
              <a:buChar char="»"/>
              <a:defRPr sz="2000">
                <a:solidFill>
                  <a:schemeClr val="tx1"/>
                </a:solidFill>
                <a:latin typeface="Arial" panose="020B0604020202020204" pitchFamily="34" charset="0"/>
              </a:defRPr>
            </a:lvl5pPr>
            <a:lvl6pPr marL="2668588"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3125788"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582988"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4040188"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Clr>
                <a:schemeClr val="tx1"/>
              </a:buClr>
              <a:buFont typeface="Monotype Sorts"/>
              <a:buNone/>
            </a:pPr>
            <a:r>
              <a:rPr lang="fr-FR" altLang="fr-FR" sz="1600">
                <a:solidFill>
                  <a:srgbClr val="800000"/>
                </a:solidFill>
                <a:latin typeface="Verdana" panose="020B0604030504040204" pitchFamily="34" charset="0"/>
                <a:ea typeface="Verdana" panose="020B0604030504040204" pitchFamily="34" charset="0"/>
                <a:cs typeface="Verdana" panose="020B0604030504040204" pitchFamily="34" charset="0"/>
              </a:rPr>
              <a:t>Total = 14 couples et 32 enfants </a:t>
            </a:r>
          </a:p>
          <a:p>
            <a:pPr algn="ctr">
              <a:buClr>
                <a:schemeClr val="tx1"/>
              </a:buClr>
              <a:buFont typeface="Monotype Sorts"/>
              <a:buNone/>
            </a:pPr>
            <a:r>
              <a:rPr lang="fr-FR" altLang="fr-FR" sz="1600">
                <a:solidFill>
                  <a:srgbClr val="800000"/>
                </a:solidFill>
                <a:latin typeface="Verdana" panose="020B0604030504040204" pitchFamily="34" charset="0"/>
                <a:ea typeface="Verdana" panose="020B0604030504040204" pitchFamily="34" charset="0"/>
                <a:cs typeface="Verdana" panose="020B0604030504040204" pitchFamily="34" charset="0"/>
              </a:rPr>
              <a:t>soit 60 PERSONNES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Date Placeholder 3">
            <a:extLst>
              <a:ext uri="{FF2B5EF4-FFF2-40B4-BE49-F238E27FC236}">
                <a16:creationId xmlns:a16="http://schemas.microsoft.com/office/drawing/2014/main" id="{7FE72551-9FF9-4991-B0FB-35923261C2C9}"/>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3D3AD47-752E-45C4-8B89-70D01D660384}" type="datetime1">
              <a:rPr lang="fr-FR" altLang="fr-FR" sz="1400" smtClean="0"/>
              <a:pPr>
                <a:spcBef>
                  <a:spcPct val="0"/>
                </a:spcBef>
                <a:buFontTx/>
                <a:buNone/>
              </a:pPr>
              <a:t>27/09/2019</a:t>
            </a:fld>
            <a:endParaRPr lang="fr-FR" altLang="fr-FR" sz="1400"/>
          </a:p>
        </p:txBody>
      </p:sp>
      <p:sp>
        <p:nvSpPr>
          <p:cNvPr id="122883" name="Footer Placeholder 4">
            <a:extLst>
              <a:ext uri="{FF2B5EF4-FFF2-40B4-BE49-F238E27FC236}">
                <a16:creationId xmlns:a16="http://schemas.microsoft.com/office/drawing/2014/main" id="{DDDAE812-7BFC-4B2E-9434-AC1032E3D793}"/>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22884" name="Slide Number Placeholder 5">
            <a:extLst>
              <a:ext uri="{FF2B5EF4-FFF2-40B4-BE49-F238E27FC236}">
                <a16:creationId xmlns:a16="http://schemas.microsoft.com/office/drawing/2014/main" id="{C962E911-15AA-45E9-B5C9-4AD3C4113581}"/>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F1BB7F9-AA7E-4C5C-92D2-743315C031FA}" type="slidenum">
              <a:rPr lang="fr-FR" altLang="fr-FR" sz="1400" smtClean="0"/>
              <a:pPr>
                <a:spcBef>
                  <a:spcPct val="0"/>
                </a:spcBef>
                <a:buFontTx/>
                <a:buNone/>
              </a:pPr>
              <a:t>60</a:t>
            </a:fld>
            <a:endParaRPr lang="fr-FR" altLang="fr-FR" sz="1400"/>
          </a:p>
        </p:txBody>
      </p:sp>
      <p:sp>
        <p:nvSpPr>
          <p:cNvPr id="122885" name="Rectangle 2">
            <a:extLst>
              <a:ext uri="{FF2B5EF4-FFF2-40B4-BE49-F238E27FC236}">
                <a16:creationId xmlns:a16="http://schemas.microsoft.com/office/drawing/2014/main" id="{C03F4ADC-D6E9-4661-8723-197F5EC3B3E1}"/>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Regulation</a:t>
            </a:r>
          </a:p>
        </p:txBody>
      </p:sp>
      <p:sp>
        <p:nvSpPr>
          <p:cNvPr id="122886" name="Line 4">
            <a:extLst>
              <a:ext uri="{FF2B5EF4-FFF2-40B4-BE49-F238E27FC236}">
                <a16:creationId xmlns:a16="http://schemas.microsoft.com/office/drawing/2014/main" id="{0AA6444C-6E29-4C43-84AF-D9492FF947CE}"/>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aphicFrame>
        <p:nvGraphicFramePr>
          <p:cNvPr id="9" name="Table 5">
            <a:extLst>
              <a:ext uri="{FF2B5EF4-FFF2-40B4-BE49-F238E27FC236}">
                <a16:creationId xmlns:a16="http://schemas.microsoft.com/office/drawing/2014/main" id="{4B2F6E19-97B2-433F-9643-DD6581D5EC2E}"/>
              </a:ext>
            </a:extLst>
          </p:cNvPr>
          <p:cNvGraphicFramePr>
            <a:graphicFrameLocks noGrp="1"/>
          </p:cNvGraphicFramePr>
          <p:nvPr/>
        </p:nvGraphicFramePr>
        <p:xfrm>
          <a:off x="762000" y="1828800"/>
          <a:ext cx="7686674" cy="3914775"/>
        </p:xfrm>
        <a:graphic>
          <a:graphicData uri="http://schemas.openxmlformats.org/drawingml/2006/table">
            <a:tbl>
              <a:tblPr firstRow="1" bandRow="1">
                <a:tableStyleId>{5C22544A-7EE6-4342-B048-85BDC9FD1C3A}</a:tableStyleId>
              </a:tblPr>
              <a:tblGrid>
                <a:gridCol w="1074705">
                  <a:extLst>
                    <a:ext uri="{9D8B030D-6E8A-4147-A177-3AD203B41FA5}">
                      <a16:colId xmlns:a16="http://schemas.microsoft.com/office/drawing/2014/main" val="20000"/>
                    </a:ext>
                  </a:extLst>
                </a:gridCol>
                <a:gridCol w="845423">
                  <a:extLst>
                    <a:ext uri="{9D8B030D-6E8A-4147-A177-3AD203B41FA5}">
                      <a16:colId xmlns:a16="http://schemas.microsoft.com/office/drawing/2014/main" val="20001"/>
                    </a:ext>
                  </a:extLst>
                </a:gridCol>
                <a:gridCol w="1514191">
                  <a:extLst>
                    <a:ext uri="{9D8B030D-6E8A-4147-A177-3AD203B41FA5}">
                      <a16:colId xmlns:a16="http://schemas.microsoft.com/office/drawing/2014/main" val="20002"/>
                    </a:ext>
                  </a:extLst>
                </a:gridCol>
                <a:gridCol w="886914">
                  <a:extLst>
                    <a:ext uri="{9D8B030D-6E8A-4147-A177-3AD203B41FA5}">
                      <a16:colId xmlns:a16="http://schemas.microsoft.com/office/drawing/2014/main" val="20003"/>
                    </a:ext>
                  </a:extLst>
                </a:gridCol>
                <a:gridCol w="1775540">
                  <a:extLst>
                    <a:ext uri="{9D8B030D-6E8A-4147-A177-3AD203B41FA5}">
                      <a16:colId xmlns:a16="http://schemas.microsoft.com/office/drawing/2014/main" val="20004"/>
                    </a:ext>
                  </a:extLst>
                </a:gridCol>
                <a:gridCol w="1589901">
                  <a:extLst>
                    <a:ext uri="{9D8B030D-6E8A-4147-A177-3AD203B41FA5}">
                      <a16:colId xmlns:a16="http://schemas.microsoft.com/office/drawing/2014/main" val="20005"/>
                    </a:ext>
                  </a:extLst>
                </a:gridCol>
              </a:tblGrid>
              <a:tr h="499052">
                <a:tc>
                  <a:txBody>
                    <a:bodyPr/>
                    <a:lstStyle/>
                    <a:p>
                      <a:r>
                        <a:rPr lang="en-US" sz="800" dirty="0"/>
                        <a:t>Type</a:t>
                      </a:r>
                    </a:p>
                  </a:txBody>
                  <a:tcPr marL="121920" marR="121920" marT="45727" marB="45727"/>
                </a:tc>
                <a:tc>
                  <a:txBody>
                    <a:bodyPr/>
                    <a:lstStyle/>
                    <a:p>
                      <a:r>
                        <a:rPr lang="en-US" sz="800" dirty="0"/>
                        <a:t>Rewards/</a:t>
                      </a:r>
                    </a:p>
                    <a:p>
                      <a:r>
                        <a:rPr lang="en-US" sz="800" dirty="0"/>
                        <a:t>Donation-Based</a:t>
                      </a:r>
                    </a:p>
                  </a:txBody>
                  <a:tcPr marL="121920" marR="121920" marT="45727" marB="45727"/>
                </a:tc>
                <a:tc>
                  <a:txBody>
                    <a:bodyPr/>
                    <a:lstStyle/>
                    <a:p>
                      <a:r>
                        <a:rPr lang="en-US" sz="800" dirty="0"/>
                        <a:t>Securities to Accredited Investors (Title II)</a:t>
                      </a:r>
                    </a:p>
                  </a:txBody>
                  <a:tcPr marL="121920" marR="121920" marT="45727" marB="45727"/>
                </a:tc>
                <a:tc>
                  <a:txBody>
                    <a:bodyPr/>
                    <a:lstStyle/>
                    <a:p>
                      <a:r>
                        <a:rPr lang="en-US" sz="800" dirty="0"/>
                        <a:t>Securities to the Public (Title III)</a:t>
                      </a:r>
                      <a:r>
                        <a:rPr lang="en-US" sz="800" baseline="0" dirty="0"/>
                        <a:t> </a:t>
                      </a:r>
                      <a:endParaRPr lang="en-US" sz="800" dirty="0"/>
                    </a:p>
                  </a:txBody>
                  <a:tcPr marL="121920" marR="121920" marT="45727" marB="45727"/>
                </a:tc>
                <a:tc>
                  <a:txBody>
                    <a:bodyPr/>
                    <a:lstStyle/>
                    <a:p>
                      <a:r>
                        <a:rPr lang="en-US" sz="800" dirty="0"/>
                        <a:t>Peer-to-Peer</a:t>
                      </a:r>
                      <a:r>
                        <a:rPr lang="en-US" sz="800" baseline="0" dirty="0"/>
                        <a:t> Lending</a:t>
                      </a:r>
                      <a:endParaRPr lang="en-US" sz="800" dirty="0"/>
                    </a:p>
                  </a:txBody>
                  <a:tcPr marL="121920" marR="121920" marT="45727" marB="45727"/>
                </a:tc>
                <a:tc>
                  <a:txBody>
                    <a:bodyPr/>
                    <a:lstStyle/>
                    <a:p>
                      <a:r>
                        <a:rPr lang="en-US" sz="800" dirty="0"/>
                        <a:t>Intrastate Crowdfunding</a:t>
                      </a:r>
                    </a:p>
                  </a:txBody>
                  <a:tcPr marL="121920" marR="121920" marT="45727" marB="45727"/>
                </a:tc>
                <a:extLst>
                  <a:ext uri="{0D108BD9-81ED-4DB2-BD59-A6C34878D82A}">
                    <a16:rowId xmlns:a16="http://schemas.microsoft.com/office/drawing/2014/main" val="10000"/>
                  </a:ext>
                </a:extLst>
              </a:tr>
              <a:tr h="701149">
                <a:tc>
                  <a:txBody>
                    <a:bodyPr/>
                    <a:lstStyle/>
                    <a:p>
                      <a:r>
                        <a:rPr lang="en-US" sz="800" dirty="0"/>
                        <a:t>Examples</a:t>
                      </a:r>
                    </a:p>
                  </a:txBody>
                  <a:tcPr marL="121920" marR="121920" marT="45727" marB="45727"/>
                </a:tc>
                <a:tc>
                  <a:txBody>
                    <a:bodyPr/>
                    <a:lstStyle/>
                    <a:p>
                      <a:r>
                        <a:rPr lang="en-US" sz="800" dirty="0"/>
                        <a:t>Kickstarter, Indiegogo, Rockethub, Youcaring</a:t>
                      </a:r>
                    </a:p>
                  </a:txBody>
                  <a:tcPr marL="121920" marR="121920" marT="45727" marB="45727"/>
                </a:tc>
                <a:tc>
                  <a:txBody>
                    <a:bodyPr/>
                    <a:lstStyle/>
                    <a:p>
                      <a:r>
                        <a:rPr lang="en-US" sz="800" dirty="0"/>
                        <a:t>Ourcrowd, Realty Mogul, FundersClub, AngelList,</a:t>
                      </a:r>
                    </a:p>
                  </a:txBody>
                  <a:tcPr marL="121920" marR="121920" marT="45727" marB="45727"/>
                </a:tc>
                <a:tc>
                  <a:txBody>
                    <a:bodyPr/>
                    <a:lstStyle/>
                    <a:p>
                      <a:r>
                        <a:rPr lang="en-US" sz="800" dirty="0"/>
                        <a:t>None</a:t>
                      </a:r>
                      <a:r>
                        <a:rPr lang="en-US" sz="800" baseline="0" dirty="0"/>
                        <a:t> so far; potentially a rewards or accred platform</a:t>
                      </a:r>
                      <a:endParaRPr lang="en-US" sz="800" dirty="0"/>
                    </a:p>
                  </a:txBody>
                  <a:tcPr marL="121920" marR="121920" marT="45727" marB="45727"/>
                </a:tc>
                <a:tc>
                  <a:txBody>
                    <a:bodyPr/>
                    <a:lstStyle/>
                    <a:p>
                      <a:r>
                        <a:rPr lang="en-US" sz="800" dirty="0"/>
                        <a:t>LendingClub, Prosper,</a:t>
                      </a:r>
                      <a:r>
                        <a:rPr lang="en-US" sz="800" baseline="0" dirty="0"/>
                        <a:t> Funding Circle, Zopa (UK), Ratesetter (UK), Auxmoney (Germany)</a:t>
                      </a:r>
                      <a:endParaRPr lang="en-US" sz="800" dirty="0"/>
                    </a:p>
                  </a:txBody>
                  <a:tcPr marL="121920" marR="121920" marT="45727" marB="45727"/>
                </a:tc>
                <a:tc>
                  <a:txBody>
                    <a:bodyPr/>
                    <a:lstStyle/>
                    <a:p>
                      <a:r>
                        <a:rPr lang="en-US" sz="800" dirty="0"/>
                        <a:t>Invest</a:t>
                      </a:r>
                      <a:r>
                        <a:rPr lang="en-US" sz="800" baseline="0" dirty="0"/>
                        <a:t> Georgia Exemption, Michigan Invests Locally Exemption (MILE), Maine, Kansas, Texas (pending)</a:t>
                      </a:r>
                      <a:endParaRPr lang="en-US" sz="800" dirty="0"/>
                    </a:p>
                  </a:txBody>
                  <a:tcPr marL="121920" marR="121920" marT="45727" marB="45727"/>
                </a:tc>
                <a:extLst>
                  <a:ext uri="{0D108BD9-81ED-4DB2-BD59-A6C34878D82A}">
                    <a16:rowId xmlns:a16="http://schemas.microsoft.com/office/drawing/2014/main" val="10001"/>
                  </a:ext>
                </a:extLst>
              </a:tr>
              <a:tr h="945027">
                <a:tc>
                  <a:txBody>
                    <a:bodyPr/>
                    <a:lstStyle/>
                    <a:p>
                      <a:r>
                        <a:rPr lang="en-US" sz="800" dirty="0"/>
                        <a:t>Securities Reg Status</a:t>
                      </a:r>
                    </a:p>
                  </a:txBody>
                  <a:tcPr marL="121920" marR="121920" marT="45727" marB="45727"/>
                </a:tc>
                <a:tc>
                  <a:txBody>
                    <a:bodyPr/>
                    <a:lstStyle/>
                    <a:p>
                      <a:r>
                        <a:rPr lang="en-US" sz="800" dirty="0"/>
                        <a:t>Not</a:t>
                      </a:r>
                      <a:r>
                        <a:rPr lang="en-US" sz="800" baseline="0" dirty="0"/>
                        <a:t> sales of “securities”</a:t>
                      </a:r>
                      <a:endParaRPr lang="en-US" sz="800" dirty="0"/>
                    </a:p>
                  </a:txBody>
                  <a:tcPr marL="121920" marR="121920" marT="45727" marB="45727"/>
                </a:tc>
                <a:tc>
                  <a:txBody>
                    <a:bodyPr/>
                    <a:lstStyle/>
                    <a:p>
                      <a:r>
                        <a:rPr lang="en-US" sz="800" dirty="0"/>
                        <a:t>Sales</a:t>
                      </a:r>
                      <a:r>
                        <a:rPr lang="en-US" sz="800" baseline="0" dirty="0"/>
                        <a:t> of securities to accredited investors through deal-specific special purpose vehicles; Intrastate rules have been enacted in GA, MI, ME and KS and are proposed in TX</a:t>
                      </a:r>
                      <a:endParaRPr lang="en-US" sz="800" dirty="0"/>
                    </a:p>
                  </a:txBody>
                  <a:tcPr marL="121920" marR="121920" marT="45727" marB="45727"/>
                </a:tc>
                <a:tc>
                  <a:txBody>
                    <a:bodyPr/>
                    <a:lstStyle/>
                    <a:p>
                      <a:r>
                        <a:rPr lang="en-US" sz="800" dirty="0"/>
                        <a:t>Sales</a:t>
                      </a:r>
                      <a:r>
                        <a:rPr lang="en-US" sz="800" baseline="0" dirty="0"/>
                        <a:t> of securities to the general public</a:t>
                      </a:r>
                      <a:endParaRPr lang="en-US" sz="800" dirty="0"/>
                    </a:p>
                  </a:txBody>
                  <a:tcPr marL="121920" marR="121920" marT="45727" marB="45727"/>
                </a:tc>
                <a:tc>
                  <a:txBody>
                    <a:bodyPr/>
                    <a:lstStyle/>
                    <a:p>
                      <a:r>
                        <a:rPr lang="en-US" sz="800" dirty="0"/>
                        <a:t>Registered borrower-payment dependent notes to the general</a:t>
                      </a:r>
                      <a:r>
                        <a:rPr lang="en-US" sz="800" baseline="0" dirty="0"/>
                        <a:t> public (25 states only) or private placements</a:t>
                      </a:r>
                      <a:endParaRPr lang="en-US" sz="800" dirty="0"/>
                    </a:p>
                  </a:txBody>
                  <a:tcPr marL="121920" marR="121920" marT="45727" marB="45727"/>
                </a:tc>
                <a:tc>
                  <a:txBody>
                    <a:bodyPr/>
                    <a:lstStyle/>
                    <a:p>
                      <a:r>
                        <a:rPr lang="en-US" sz="800" dirty="0"/>
                        <a:t>Public offerings to residents of a single state;</a:t>
                      </a:r>
                      <a:r>
                        <a:rPr lang="en-US" sz="800" baseline="0" dirty="0"/>
                        <a:t> exempt from SEC rules under Securities Act 3(a)(11) exemption/Rule 147</a:t>
                      </a:r>
                      <a:endParaRPr lang="en-US" sz="800" dirty="0"/>
                    </a:p>
                  </a:txBody>
                  <a:tcPr marL="121920" marR="121920" marT="45727" marB="45727"/>
                </a:tc>
                <a:extLst>
                  <a:ext uri="{0D108BD9-81ED-4DB2-BD59-A6C34878D82A}">
                    <a16:rowId xmlns:a16="http://schemas.microsoft.com/office/drawing/2014/main" val="10002"/>
                  </a:ext>
                </a:extLst>
              </a:tr>
              <a:tr h="945027">
                <a:tc>
                  <a:txBody>
                    <a:bodyPr/>
                    <a:lstStyle/>
                    <a:p>
                      <a:r>
                        <a:rPr lang="en-US" sz="800" dirty="0"/>
                        <a:t>Regulation</a:t>
                      </a:r>
                    </a:p>
                  </a:txBody>
                  <a:tcPr marL="121920" marR="121920" marT="45727" marB="45727"/>
                </a:tc>
                <a:tc>
                  <a:txBody>
                    <a:bodyPr/>
                    <a:lstStyle/>
                    <a:p>
                      <a:r>
                        <a:rPr lang="en-US" sz="800" dirty="0"/>
                        <a:t>State-level antifraud</a:t>
                      </a:r>
                      <a:r>
                        <a:rPr lang="en-US" sz="800" baseline="0" dirty="0"/>
                        <a:t> only; not SEC-regulated</a:t>
                      </a:r>
                      <a:endParaRPr lang="en-US" sz="800" dirty="0"/>
                    </a:p>
                  </a:txBody>
                  <a:tcPr marL="121920" marR="121920" marT="45727" marB="45727"/>
                </a:tc>
                <a:tc>
                  <a:txBody>
                    <a:bodyPr/>
                    <a:lstStyle/>
                    <a:p>
                      <a:r>
                        <a:rPr lang="en-US" sz="800" dirty="0"/>
                        <a:t>SEC-regulated</a:t>
                      </a:r>
                      <a:r>
                        <a:rPr lang="en-US" sz="800" baseline="0" dirty="0"/>
                        <a:t>, no-action letters protect website solicitations from being public offerings</a:t>
                      </a:r>
                      <a:endParaRPr lang="en-US" sz="800" dirty="0"/>
                    </a:p>
                  </a:txBody>
                  <a:tcPr marL="121920" marR="121920" marT="45727" marB="45727"/>
                </a:tc>
                <a:tc>
                  <a:txBody>
                    <a:bodyPr/>
                    <a:lstStyle/>
                    <a:p>
                      <a:r>
                        <a:rPr lang="en-US" sz="800" dirty="0"/>
                        <a:t>Extensive</a:t>
                      </a:r>
                      <a:r>
                        <a:rPr lang="en-US" sz="800" baseline="0" dirty="0"/>
                        <a:t> SEC regulation; currently illegal until SEC rules are finalized</a:t>
                      </a:r>
                      <a:endParaRPr lang="en-US" sz="800" dirty="0"/>
                    </a:p>
                  </a:txBody>
                  <a:tcPr marL="121920" marR="121920" marT="45727" marB="45727"/>
                </a:tc>
                <a:tc>
                  <a:txBody>
                    <a:bodyPr/>
                    <a:lstStyle/>
                    <a:p>
                      <a:r>
                        <a:rPr lang="en-US" sz="800" dirty="0"/>
                        <a:t>SEC-registered</a:t>
                      </a:r>
                      <a:r>
                        <a:rPr lang="en-US" sz="800" baseline="0" dirty="0"/>
                        <a:t> securities, not really crowdfunding; banking regulations, not legal in several states due to blue sky restrictions; Private placements have blue sky preemption</a:t>
                      </a:r>
                      <a:endParaRPr lang="en-US" sz="800" dirty="0"/>
                    </a:p>
                  </a:txBody>
                  <a:tcPr marL="121920" marR="121920" marT="45727" marB="45727"/>
                </a:tc>
                <a:tc>
                  <a:txBody>
                    <a:bodyPr/>
                    <a:lstStyle/>
                    <a:p>
                      <a:r>
                        <a:rPr lang="en-US" sz="800" dirty="0"/>
                        <a:t>State regulated</a:t>
                      </a:r>
                    </a:p>
                  </a:txBody>
                  <a:tcPr marL="121920" marR="121920" marT="45727" marB="45727"/>
                </a:tc>
                <a:extLst>
                  <a:ext uri="{0D108BD9-81ED-4DB2-BD59-A6C34878D82A}">
                    <a16:rowId xmlns:a16="http://schemas.microsoft.com/office/drawing/2014/main" val="10003"/>
                  </a:ext>
                </a:extLst>
              </a:tr>
              <a:tr h="824520">
                <a:tc>
                  <a:txBody>
                    <a:bodyPr/>
                    <a:lstStyle/>
                    <a:p>
                      <a:r>
                        <a:rPr lang="en-US" sz="800" dirty="0"/>
                        <a:t>Bad Actor Disqualification</a:t>
                      </a:r>
                    </a:p>
                  </a:txBody>
                  <a:tcPr marL="121920" marR="121920" marT="45727" marB="45727"/>
                </a:tc>
                <a:tc>
                  <a:txBody>
                    <a:bodyPr/>
                    <a:lstStyle/>
                    <a:p>
                      <a:r>
                        <a:rPr lang="en-US" sz="800" dirty="0"/>
                        <a:t>Not applicable</a:t>
                      </a:r>
                    </a:p>
                  </a:txBody>
                  <a:tcPr marL="121920" marR="121920" marT="45727" marB="45727"/>
                </a:tc>
                <a:tc>
                  <a:txBody>
                    <a:bodyPr/>
                    <a:lstStyle/>
                    <a:p>
                      <a:r>
                        <a:rPr lang="en-US" sz="800" dirty="0"/>
                        <a:t>Applies</a:t>
                      </a:r>
                      <a:r>
                        <a:rPr lang="en-US" sz="800" baseline="0" dirty="0"/>
                        <a:t> for all issuers and for the crowdfunding sites themselves</a:t>
                      </a:r>
                      <a:endParaRPr lang="en-US" sz="800" dirty="0"/>
                    </a:p>
                  </a:txBody>
                  <a:tcPr marL="121920" marR="121920" marT="45727" marB="45727"/>
                </a:tc>
                <a:tc>
                  <a:txBody>
                    <a:bodyPr/>
                    <a:lstStyle/>
                    <a:p>
                      <a:r>
                        <a:rPr lang="en-US" sz="800" dirty="0"/>
                        <a:t>Not</a:t>
                      </a:r>
                      <a:r>
                        <a:rPr lang="en-US" sz="800" baseline="0" dirty="0"/>
                        <a:t> applicable under JOBS Act, but SEC has said it will apply</a:t>
                      </a:r>
                      <a:endParaRPr lang="en-US" sz="800" dirty="0"/>
                    </a:p>
                  </a:txBody>
                  <a:tcPr marL="121920" marR="121920" marT="45727" marB="45727"/>
                </a:tc>
                <a:tc>
                  <a:txBody>
                    <a:bodyPr/>
                    <a:lstStyle/>
                    <a:p>
                      <a:r>
                        <a:rPr lang="en-US" sz="800" dirty="0"/>
                        <a:t>Not applicable</a:t>
                      </a:r>
                    </a:p>
                  </a:txBody>
                  <a:tcPr marL="121920" marR="121920" marT="45727" marB="45727"/>
                </a:tc>
                <a:tc>
                  <a:txBody>
                    <a:bodyPr/>
                    <a:lstStyle/>
                    <a:p>
                      <a:r>
                        <a:rPr lang="en-US" sz="800" dirty="0"/>
                        <a:t>Varies</a:t>
                      </a:r>
                      <a:r>
                        <a:rPr lang="en-US" sz="800" baseline="0" dirty="0"/>
                        <a:t> by state</a:t>
                      </a:r>
                      <a:endParaRPr lang="en-US" sz="800" dirty="0"/>
                    </a:p>
                  </a:txBody>
                  <a:tcPr marL="121920" marR="121920" marT="45727" marB="45727"/>
                </a:tc>
                <a:extLst>
                  <a:ext uri="{0D108BD9-81ED-4DB2-BD59-A6C34878D82A}">
                    <a16:rowId xmlns:a16="http://schemas.microsoft.com/office/drawing/2014/main" val="1000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Date Placeholder 3">
            <a:extLst>
              <a:ext uri="{FF2B5EF4-FFF2-40B4-BE49-F238E27FC236}">
                <a16:creationId xmlns:a16="http://schemas.microsoft.com/office/drawing/2014/main" id="{00736B47-C5E7-4461-B4B6-B5AB1DE4AC50}"/>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695A5C2-34AF-40AE-A692-2B05550E0943}" type="datetime1">
              <a:rPr lang="fr-FR" altLang="fr-FR" sz="1400" smtClean="0"/>
              <a:pPr>
                <a:spcBef>
                  <a:spcPct val="0"/>
                </a:spcBef>
                <a:buFontTx/>
                <a:buNone/>
              </a:pPr>
              <a:t>27/09/2019</a:t>
            </a:fld>
            <a:endParaRPr lang="fr-FR" altLang="fr-FR" sz="1400"/>
          </a:p>
        </p:txBody>
      </p:sp>
      <p:sp>
        <p:nvSpPr>
          <p:cNvPr id="155651" name="Footer Placeholder 4">
            <a:extLst>
              <a:ext uri="{FF2B5EF4-FFF2-40B4-BE49-F238E27FC236}">
                <a16:creationId xmlns:a16="http://schemas.microsoft.com/office/drawing/2014/main" id="{12678D12-B18E-42EA-B3B3-A46E3B4F3AEF}"/>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55652" name="Slide Number Placeholder 5">
            <a:extLst>
              <a:ext uri="{FF2B5EF4-FFF2-40B4-BE49-F238E27FC236}">
                <a16:creationId xmlns:a16="http://schemas.microsoft.com/office/drawing/2014/main" id="{11D0B924-4915-4031-9F4D-57BCB6070BC6}"/>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BF37ADC-A270-4B2E-B4EF-C92EBB2417DB}" type="slidenum">
              <a:rPr lang="fr-FR" altLang="fr-FR" sz="1400" smtClean="0"/>
              <a:pPr>
                <a:spcBef>
                  <a:spcPct val="0"/>
                </a:spcBef>
                <a:buFontTx/>
                <a:buNone/>
              </a:pPr>
              <a:t>61</a:t>
            </a:fld>
            <a:endParaRPr lang="fr-FR" altLang="fr-FR" sz="1400"/>
          </a:p>
        </p:txBody>
      </p:sp>
      <p:sp>
        <p:nvSpPr>
          <p:cNvPr id="155653" name="Rectangle 2">
            <a:extLst>
              <a:ext uri="{FF2B5EF4-FFF2-40B4-BE49-F238E27FC236}">
                <a16:creationId xmlns:a16="http://schemas.microsoft.com/office/drawing/2014/main" id="{1874B619-8BEE-42FA-BFE5-4A3D0C887F1E}"/>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Résolution des problèmes informationnels ?</a:t>
            </a:r>
          </a:p>
        </p:txBody>
      </p:sp>
      <p:sp>
        <p:nvSpPr>
          <p:cNvPr id="155654" name="Rectangle 3">
            <a:extLst>
              <a:ext uri="{FF2B5EF4-FFF2-40B4-BE49-F238E27FC236}">
                <a16:creationId xmlns:a16="http://schemas.microsoft.com/office/drawing/2014/main" id="{9938D8B9-D6F4-45FA-9070-DFD06C83C79F}"/>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Sélection adverse (incertitude sur le type)</a:t>
            </a:r>
          </a:p>
          <a:p>
            <a:pPr lvl="1" eaLnBrk="1" hangingPunct="1">
              <a:buFont typeface="Wingdings" panose="05000000000000000000" pitchFamily="2" charset="2"/>
              <a:buChar char="§"/>
            </a:pPr>
            <a:r>
              <a:rPr lang="fr-FR" altLang="fr-FR" sz="1400">
                <a:solidFill>
                  <a:srgbClr val="800000"/>
                </a:solidFill>
                <a:latin typeface="Verdana" panose="020B0604030504040204" pitchFamily="34" charset="0"/>
                <a:sym typeface="Symbol" panose="05050102010706020507" pitchFamily="18" charset="2"/>
              </a:rPr>
              <a:t>Valeur du token, pas différent d’une IPO</a:t>
            </a:r>
          </a:p>
          <a:p>
            <a:pPr lvl="1" eaLnBrk="1" hangingPunct="1">
              <a:buFont typeface="Wingdings" panose="05000000000000000000" pitchFamily="2" charset="2"/>
              <a:buChar char="§"/>
            </a:pPr>
            <a:r>
              <a:rPr lang="fr-FR" altLang="fr-FR" sz="1400">
                <a:solidFill>
                  <a:srgbClr val="800000"/>
                </a:solidFill>
                <a:latin typeface="Verdana" panose="020B0604030504040204" pitchFamily="34" charset="0"/>
                <a:sym typeface="Symbol" panose="05050102010706020507" pitchFamily="18" charset="2"/>
              </a:rPr>
              <a:t>Mais :  forte volatilité, augmentation du coût de transaction</a:t>
            </a:r>
          </a:p>
          <a:p>
            <a:pPr lvl="1" eaLnBrk="1" hangingPunct="1">
              <a:buFont typeface="Wingdings" panose="05000000000000000000" pitchFamily="2" charset="2"/>
              <a:buChar char="§"/>
            </a:pPr>
            <a:endParaRPr lang="fr-FR" altLang="fr-FR" sz="1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Aléas moral ex-ante</a:t>
            </a:r>
          </a:p>
          <a:p>
            <a:pPr lvl="1" eaLnBrk="1" hangingPunct="1">
              <a:buFont typeface="Wingdings" panose="05000000000000000000" pitchFamily="2" charset="2"/>
              <a:buChar char="§"/>
            </a:pPr>
            <a:r>
              <a:rPr lang="fr-FR" altLang="fr-FR" sz="1400">
                <a:solidFill>
                  <a:srgbClr val="800000"/>
                </a:solidFill>
                <a:latin typeface="Verdana" panose="020B0604030504040204" pitchFamily="34" charset="0"/>
                <a:sym typeface="Symbol" panose="05050102010706020507" pitchFamily="18" charset="2"/>
              </a:rPr>
              <a:t>Non</a:t>
            </a:r>
          </a:p>
          <a:p>
            <a:pPr lvl="1" eaLnBrk="1" hangingPunct="1">
              <a:buFont typeface="Wingdings" panose="05000000000000000000" pitchFamily="2" charset="2"/>
              <a:buChar char="§"/>
            </a:pPr>
            <a:endParaRPr lang="fr-FR" altLang="fr-FR" sz="1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Aléas moral ex-post</a:t>
            </a:r>
          </a:p>
          <a:p>
            <a:pPr lvl="1" eaLnBrk="1" hangingPunct="1">
              <a:buFont typeface="Wingdings" panose="05000000000000000000" pitchFamily="2" charset="2"/>
              <a:buChar char="§"/>
            </a:pPr>
            <a:r>
              <a:rPr lang="fr-FR" altLang="fr-FR" sz="1400">
                <a:solidFill>
                  <a:srgbClr val="800000"/>
                </a:solidFill>
                <a:latin typeface="Verdana" panose="020B0604030504040204" pitchFamily="34" charset="0"/>
                <a:sym typeface="Symbol" panose="05050102010706020507" pitchFamily="18" charset="2"/>
              </a:rPr>
              <a:t>Non : limited liability</a:t>
            </a: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a:p>
            <a:pPr lvl="1"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a:solidFill>
                <a:srgbClr val="800000"/>
              </a:solidFill>
              <a:latin typeface="Verdana" panose="020B0604030504040204" pitchFamily="34" charset="0"/>
              <a:sym typeface="Symbol" panose="05050102010706020507" pitchFamily="18" charset="2"/>
            </a:endParaRPr>
          </a:p>
        </p:txBody>
      </p:sp>
      <p:sp>
        <p:nvSpPr>
          <p:cNvPr id="155655" name="Line 4">
            <a:extLst>
              <a:ext uri="{FF2B5EF4-FFF2-40B4-BE49-F238E27FC236}">
                <a16:creationId xmlns:a16="http://schemas.microsoft.com/office/drawing/2014/main" id="{241AA997-5AD8-4EDB-B99C-6390AAD5AD40}"/>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90E3CDDC-B84B-47CC-B5F6-15D981DC8480}"/>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F47BC5E-C6D6-4BC9-80EF-23566E4BE807}" type="datetime1">
              <a:rPr lang="fr-FR" altLang="fr-FR" sz="1400" smtClean="0"/>
              <a:pPr>
                <a:spcBef>
                  <a:spcPct val="0"/>
                </a:spcBef>
                <a:buFontTx/>
                <a:buNone/>
              </a:pPr>
              <a:t>27/09/2019</a:t>
            </a:fld>
            <a:endParaRPr lang="fr-FR" altLang="fr-FR" sz="1400"/>
          </a:p>
        </p:txBody>
      </p:sp>
      <p:sp>
        <p:nvSpPr>
          <p:cNvPr id="14339" name="Footer Placeholder 4">
            <a:extLst>
              <a:ext uri="{FF2B5EF4-FFF2-40B4-BE49-F238E27FC236}">
                <a16:creationId xmlns:a16="http://schemas.microsoft.com/office/drawing/2014/main" id="{AF319087-F50F-4284-971D-2E8D6FC5C0C0}"/>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4340" name="Slide Number Placeholder 5">
            <a:extLst>
              <a:ext uri="{FF2B5EF4-FFF2-40B4-BE49-F238E27FC236}">
                <a16:creationId xmlns:a16="http://schemas.microsoft.com/office/drawing/2014/main" id="{58E7BAA8-7054-412E-B274-412A7116C370}"/>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9CB1E62-AB93-451D-AD1D-A5D1E1744B7A}" type="slidenum">
              <a:rPr lang="fr-FR" altLang="fr-FR" sz="1400" smtClean="0"/>
              <a:pPr>
                <a:spcBef>
                  <a:spcPct val="0"/>
                </a:spcBef>
                <a:buFontTx/>
                <a:buNone/>
              </a:pPr>
              <a:t>7</a:t>
            </a:fld>
            <a:endParaRPr lang="fr-FR" altLang="fr-FR" sz="1400"/>
          </a:p>
        </p:txBody>
      </p:sp>
      <p:sp>
        <p:nvSpPr>
          <p:cNvPr id="14341" name="Rectangle 2">
            <a:extLst>
              <a:ext uri="{FF2B5EF4-FFF2-40B4-BE49-F238E27FC236}">
                <a16:creationId xmlns:a16="http://schemas.microsoft.com/office/drawing/2014/main" id="{F592DA40-6707-436E-9DE7-B936A37592BA}"/>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Comment développer l’activité économique ?</a:t>
            </a:r>
          </a:p>
        </p:txBody>
      </p:sp>
      <p:sp>
        <p:nvSpPr>
          <p:cNvPr id="14342" name="Line 4">
            <a:extLst>
              <a:ext uri="{FF2B5EF4-FFF2-40B4-BE49-F238E27FC236}">
                <a16:creationId xmlns:a16="http://schemas.microsoft.com/office/drawing/2014/main" id="{63C00E98-1AC8-4CEB-A32B-9AEA23F36CCA}"/>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343" name="Rectangle 3">
            <a:extLst>
              <a:ext uri="{FF2B5EF4-FFF2-40B4-BE49-F238E27FC236}">
                <a16:creationId xmlns:a16="http://schemas.microsoft.com/office/drawing/2014/main" id="{04EC3A8B-1E26-4901-B62D-EF0FCC96C8A9}"/>
              </a:ext>
            </a:extLst>
          </p:cNvPr>
          <p:cNvSpPr txBox="1">
            <a:spLocks noChangeArrowheads="1"/>
          </p:cNvSpPr>
          <p:nvPr/>
        </p:nvSpPr>
        <p:spPr bwMode="auto">
          <a:xfrm>
            <a:off x="457200" y="1600200"/>
            <a:ext cx="441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Pas de garantie/collatéral</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Les intérêts ne couvrent pas les frais de dossiers</a:t>
            </a:r>
          </a:p>
          <a:p>
            <a:pPr eaLnBrk="1" hangingPunct="1">
              <a:buFont typeface="Wingdings" panose="05000000000000000000" pitchFamily="2" charset="2"/>
              <a:buChar char="§"/>
            </a:pPr>
            <a:r>
              <a:rPr lang="fr-FR" altLang="fr-FR" sz="2400">
                <a:solidFill>
                  <a:srgbClr val="800000"/>
                </a:solidFill>
                <a:latin typeface="Verdana" panose="020B0604030504040204" pitchFamily="34" charset="0"/>
                <a:sym typeface="Symbol" panose="05050102010706020507" pitchFamily="18" charset="2"/>
              </a:rPr>
              <a:t>Taux de 20% ou plus chez les usuriers</a:t>
            </a: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r>
              <a:rPr lang="fr-FR" altLang="fr-FR" sz="1100">
                <a:solidFill>
                  <a:srgbClr val="800000"/>
                </a:solidFill>
                <a:latin typeface="Verdana" panose="020B0604030504040204" pitchFamily="34" charset="0"/>
                <a:sym typeface="Symbol" panose="05050102010706020507" pitchFamily="18" charset="2"/>
              </a:rPr>
              <a:t>Illustration : bidonville à Manille</a:t>
            </a: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400">
              <a:solidFill>
                <a:srgbClr val="800000"/>
              </a:solidFill>
              <a:latin typeface="Verdana" panose="020B0604030504040204" pitchFamily="34" charset="0"/>
              <a:sym typeface="Symbol" panose="05050102010706020507" pitchFamily="18" charset="2"/>
            </a:endParaRPr>
          </a:p>
          <a:p>
            <a:pPr eaLnBrk="1" hangingPunct="1">
              <a:buFont typeface="Wingdings" panose="05000000000000000000" pitchFamily="2" charset="2"/>
              <a:buChar char="§"/>
            </a:pPr>
            <a:endParaRPr lang="fr-FR" altLang="fr-FR" sz="2000">
              <a:solidFill>
                <a:srgbClr val="800000"/>
              </a:solidFill>
              <a:latin typeface="Verdana" panose="020B0604030504040204" pitchFamily="34" charset="0"/>
              <a:sym typeface="Symbol" panose="05050102010706020507" pitchFamily="18" charset="2"/>
            </a:endParaRPr>
          </a:p>
        </p:txBody>
      </p:sp>
      <p:pic>
        <p:nvPicPr>
          <p:cNvPr id="14344" name="Picture 6" descr="Zone_1">
            <a:extLst>
              <a:ext uri="{FF2B5EF4-FFF2-40B4-BE49-F238E27FC236}">
                <a16:creationId xmlns:a16="http://schemas.microsoft.com/office/drawing/2014/main" id="{6AEA695D-2C11-4033-AB77-5244768DA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438400"/>
            <a:ext cx="2606675"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9D1BA03D-B770-4351-97E6-EF07D64142DD}"/>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6FE7D45-3363-4D4F-B74F-7ECEE7E0D676}" type="datetime1">
              <a:rPr lang="fr-FR" altLang="fr-FR" sz="1400" smtClean="0"/>
              <a:pPr>
                <a:spcBef>
                  <a:spcPct val="0"/>
                </a:spcBef>
                <a:buFontTx/>
                <a:buNone/>
              </a:pPr>
              <a:t>27/09/2019</a:t>
            </a:fld>
            <a:endParaRPr lang="fr-FR" altLang="fr-FR" sz="1400"/>
          </a:p>
        </p:txBody>
      </p:sp>
      <p:sp>
        <p:nvSpPr>
          <p:cNvPr id="16387" name="Footer Placeholder 4">
            <a:extLst>
              <a:ext uri="{FF2B5EF4-FFF2-40B4-BE49-F238E27FC236}">
                <a16:creationId xmlns:a16="http://schemas.microsoft.com/office/drawing/2014/main" id="{3846C4D9-072C-40CA-A8AE-A98B5BD41C5D}"/>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6388" name="Slide Number Placeholder 5">
            <a:extLst>
              <a:ext uri="{FF2B5EF4-FFF2-40B4-BE49-F238E27FC236}">
                <a16:creationId xmlns:a16="http://schemas.microsoft.com/office/drawing/2014/main" id="{7F1279F3-4537-49AC-B6D7-B3D1B9FFC3DE}"/>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008994A-E0B5-48E0-A433-F46E00ECC5B6}" type="slidenum">
              <a:rPr lang="fr-FR" altLang="fr-FR" sz="1400" smtClean="0"/>
              <a:pPr>
                <a:spcBef>
                  <a:spcPct val="0"/>
                </a:spcBef>
                <a:buFontTx/>
                <a:buNone/>
              </a:pPr>
              <a:t>8</a:t>
            </a:fld>
            <a:endParaRPr lang="fr-FR" altLang="fr-FR" sz="1400"/>
          </a:p>
        </p:txBody>
      </p:sp>
      <p:sp>
        <p:nvSpPr>
          <p:cNvPr id="16389" name="Rectangle 2">
            <a:extLst>
              <a:ext uri="{FF2B5EF4-FFF2-40B4-BE49-F238E27FC236}">
                <a16:creationId xmlns:a16="http://schemas.microsoft.com/office/drawing/2014/main" id="{DC0DB702-F978-4744-AA33-21DEC3C848C8}"/>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Les sacs en toile de Maria et Lilian</a:t>
            </a:r>
          </a:p>
        </p:txBody>
      </p:sp>
      <p:sp>
        <p:nvSpPr>
          <p:cNvPr id="16390" name="Line 4">
            <a:extLst>
              <a:ext uri="{FF2B5EF4-FFF2-40B4-BE49-F238E27FC236}">
                <a16:creationId xmlns:a16="http://schemas.microsoft.com/office/drawing/2014/main" id="{1BDA267E-8666-4E36-83EA-EC77A15F5406}"/>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16391" name="Group 104">
            <a:extLst>
              <a:ext uri="{FF2B5EF4-FFF2-40B4-BE49-F238E27FC236}">
                <a16:creationId xmlns:a16="http://schemas.microsoft.com/office/drawing/2014/main" id="{FE404C87-EFD9-467B-8286-DD6E2CAC4C91}"/>
              </a:ext>
            </a:extLst>
          </p:cNvPr>
          <p:cNvGrpSpPr>
            <a:grpSpLocks/>
          </p:cNvGrpSpPr>
          <p:nvPr/>
        </p:nvGrpSpPr>
        <p:grpSpPr bwMode="auto">
          <a:xfrm>
            <a:off x="838200" y="2039938"/>
            <a:ext cx="8153400" cy="3657600"/>
            <a:chOff x="624" y="1392"/>
            <a:chExt cx="5136" cy="2304"/>
          </a:xfrm>
        </p:grpSpPr>
        <p:sp>
          <p:nvSpPr>
            <p:cNvPr id="16392" name="Text Box 88">
              <a:extLst>
                <a:ext uri="{FF2B5EF4-FFF2-40B4-BE49-F238E27FC236}">
                  <a16:creationId xmlns:a16="http://schemas.microsoft.com/office/drawing/2014/main" id="{5BCDC482-9CC5-487E-8B37-7685322E3AA1}"/>
                </a:ext>
              </a:extLst>
            </p:cNvPr>
            <p:cNvSpPr txBox="1">
              <a:spLocks noChangeArrowheads="1"/>
            </p:cNvSpPr>
            <p:nvPr/>
          </p:nvSpPr>
          <p:spPr bwMode="auto">
            <a:xfrm>
              <a:off x="624" y="3408"/>
              <a:ext cx="513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470400" algn="l"/>
                  <a:tab pos="6756400" algn="l"/>
                </a:tabLst>
                <a:defRPr sz="3200">
                  <a:solidFill>
                    <a:schemeClr val="tx1"/>
                  </a:solidFill>
                  <a:latin typeface="Arial" panose="020B0604020202020204" pitchFamily="34" charset="0"/>
                </a:defRPr>
              </a:lvl1pPr>
              <a:lvl2pPr marL="742950" indent="-285750">
                <a:spcBef>
                  <a:spcPct val="20000"/>
                </a:spcBef>
                <a:buChar char="–"/>
                <a:tabLst>
                  <a:tab pos="4470400" algn="l"/>
                  <a:tab pos="6756400" algn="l"/>
                </a:tabLst>
                <a:defRPr sz="2800">
                  <a:solidFill>
                    <a:schemeClr val="tx1"/>
                  </a:solidFill>
                  <a:latin typeface="Arial" panose="020B0604020202020204" pitchFamily="34" charset="0"/>
                </a:defRPr>
              </a:lvl2pPr>
              <a:lvl3pPr marL="1143000" indent="-228600">
                <a:spcBef>
                  <a:spcPct val="20000"/>
                </a:spcBef>
                <a:buChar char="•"/>
                <a:tabLst>
                  <a:tab pos="4470400" algn="l"/>
                  <a:tab pos="6756400" algn="l"/>
                </a:tabLst>
                <a:defRPr sz="2400">
                  <a:solidFill>
                    <a:schemeClr val="tx1"/>
                  </a:solidFill>
                  <a:latin typeface="Arial" panose="020B0604020202020204" pitchFamily="34" charset="0"/>
                </a:defRPr>
              </a:lvl3pPr>
              <a:lvl4pPr marL="1600200" indent="-228600">
                <a:spcBef>
                  <a:spcPct val="20000"/>
                </a:spcBef>
                <a:buChar char="–"/>
                <a:tabLst>
                  <a:tab pos="4470400" algn="l"/>
                  <a:tab pos="6756400" algn="l"/>
                </a:tabLst>
                <a:defRPr sz="2000">
                  <a:solidFill>
                    <a:schemeClr val="tx1"/>
                  </a:solidFill>
                  <a:latin typeface="Arial" panose="020B0604020202020204" pitchFamily="34" charset="0"/>
                </a:defRPr>
              </a:lvl4pPr>
              <a:lvl5pPr marL="2057400" indent="-228600">
                <a:spcBef>
                  <a:spcPct val="20000"/>
                </a:spcBef>
                <a:buChar char="»"/>
                <a:tabLst>
                  <a:tab pos="4470400" algn="l"/>
                  <a:tab pos="6756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470400" algn="l"/>
                  <a:tab pos="6756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470400" algn="l"/>
                  <a:tab pos="6756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470400" algn="l"/>
                  <a:tab pos="6756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470400" algn="l"/>
                  <a:tab pos="6756400" algn="l"/>
                </a:tabLst>
                <a:defRPr sz="2000">
                  <a:solidFill>
                    <a:schemeClr val="tx1"/>
                  </a:solidFill>
                  <a:latin typeface="Arial" panose="020B0604020202020204" pitchFamily="34" charset="0"/>
                </a:defRPr>
              </a:lvl9pPr>
            </a:lstStyle>
            <a:p>
              <a:pPr eaLnBrk="1" hangingPunct="1">
                <a:spcBef>
                  <a:spcPct val="50000"/>
                </a:spcBef>
                <a:buFontTx/>
                <a:buNone/>
              </a:pP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Bénéfice net	22 € 	34 €</a:t>
              </a:r>
            </a:p>
          </p:txBody>
        </p:sp>
        <p:grpSp>
          <p:nvGrpSpPr>
            <p:cNvPr id="16393" name="Group 103">
              <a:extLst>
                <a:ext uri="{FF2B5EF4-FFF2-40B4-BE49-F238E27FC236}">
                  <a16:creationId xmlns:a16="http://schemas.microsoft.com/office/drawing/2014/main" id="{E03BE80A-42CB-4838-91F0-EA19F12A3D12}"/>
                </a:ext>
              </a:extLst>
            </p:cNvPr>
            <p:cNvGrpSpPr>
              <a:grpSpLocks/>
            </p:cNvGrpSpPr>
            <p:nvPr/>
          </p:nvGrpSpPr>
          <p:grpSpPr bwMode="auto">
            <a:xfrm>
              <a:off x="624" y="1392"/>
              <a:ext cx="5136" cy="2304"/>
              <a:chOff x="624" y="1392"/>
              <a:chExt cx="5136" cy="2304"/>
            </a:xfrm>
          </p:grpSpPr>
          <p:sp>
            <p:nvSpPr>
              <p:cNvPr id="16394" name="Text Box 47">
                <a:extLst>
                  <a:ext uri="{FF2B5EF4-FFF2-40B4-BE49-F238E27FC236}">
                    <a16:creationId xmlns:a16="http://schemas.microsoft.com/office/drawing/2014/main" id="{64406B9B-08B4-42DD-87C5-94C26C2F4AB8}"/>
                  </a:ext>
                </a:extLst>
              </p:cNvPr>
              <p:cNvSpPr txBox="1">
                <a:spLocks noChangeArrowheads="1"/>
              </p:cNvSpPr>
              <p:nvPr/>
            </p:nvSpPr>
            <p:spPr bwMode="auto">
              <a:xfrm>
                <a:off x="624" y="2006"/>
                <a:ext cx="513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386263" algn="l"/>
                    <a:tab pos="6484938" algn="l"/>
                  </a:tabLst>
                  <a:defRPr sz="3200">
                    <a:solidFill>
                      <a:schemeClr val="tx1"/>
                    </a:solidFill>
                    <a:latin typeface="Arial" panose="020B0604020202020204" pitchFamily="34" charset="0"/>
                  </a:defRPr>
                </a:lvl1pPr>
                <a:lvl2pPr marL="742950" indent="-285750">
                  <a:spcBef>
                    <a:spcPct val="20000"/>
                  </a:spcBef>
                  <a:buChar char="–"/>
                  <a:tabLst>
                    <a:tab pos="4386263" algn="l"/>
                    <a:tab pos="6484938" algn="l"/>
                  </a:tabLst>
                  <a:defRPr sz="2800">
                    <a:solidFill>
                      <a:schemeClr val="tx1"/>
                    </a:solidFill>
                    <a:latin typeface="Arial" panose="020B0604020202020204" pitchFamily="34" charset="0"/>
                  </a:defRPr>
                </a:lvl2pPr>
                <a:lvl3pPr marL="1143000" indent="-228600">
                  <a:spcBef>
                    <a:spcPct val="20000"/>
                  </a:spcBef>
                  <a:buChar char="•"/>
                  <a:tabLst>
                    <a:tab pos="4386263" algn="l"/>
                    <a:tab pos="6484938" algn="l"/>
                  </a:tabLst>
                  <a:defRPr sz="2400">
                    <a:solidFill>
                      <a:schemeClr val="tx1"/>
                    </a:solidFill>
                    <a:latin typeface="Arial" panose="020B0604020202020204" pitchFamily="34" charset="0"/>
                  </a:defRPr>
                </a:lvl3pPr>
                <a:lvl4pPr marL="1600200" indent="-228600">
                  <a:spcBef>
                    <a:spcPct val="20000"/>
                  </a:spcBef>
                  <a:buChar char="–"/>
                  <a:tabLst>
                    <a:tab pos="4386263" algn="l"/>
                    <a:tab pos="6484938" algn="l"/>
                  </a:tabLst>
                  <a:defRPr sz="2000">
                    <a:solidFill>
                      <a:schemeClr val="tx1"/>
                    </a:solidFill>
                    <a:latin typeface="Arial" panose="020B0604020202020204" pitchFamily="34" charset="0"/>
                  </a:defRPr>
                </a:lvl4pPr>
                <a:lvl5pPr marL="2057400" indent="-228600">
                  <a:spcBef>
                    <a:spcPct val="20000"/>
                  </a:spcBef>
                  <a:buChar char="»"/>
                  <a:tabLst>
                    <a:tab pos="4386263" algn="l"/>
                    <a:tab pos="648493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386263" algn="l"/>
                    <a:tab pos="648493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386263" algn="l"/>
                    <a:tab pos="648493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386263" algn="l"/>
                    <a:tab pos="648493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386263" algn="l"/>
                    <a:tab pos="6484938" algn="l"/>
                  </a:tabLst>
                  <a:defRPr sz="2000">
                    <a:solidFill>
                      <a:schemeClr val="tx1"/>
                    </a:solidFill>
                    <a:latin typeface="Arial" panose="020B0604020202020204" pitchFamily="34" charset="0"/>
                  </a:defRPr>
                </a:lvl9pPr>
              </a:lstStyle>
              <a:p>
                <a:pPr eaLnBrk="1" hangingPunct="1">
                  <a:spcBef>
                    <a:spcPct val="50000"/>
                  </a:spcBef>
                  <a:buFontTx/>
                  <a:buNone/>
                </a:pP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Achats de la semaine</a:t>
                </a:r>
                <a:r>
                  <a:rPr lang="fr-FR"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 (</a:t>
                </a:r>
                <a:r>
                  <a:rPr lang="en-US"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5</a:t>
                </a:r>
                <a:r>
                  <a:rPr lang="fr-FR"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 €/sac)</a:t>
                </a: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	</a:t>
                </a:r>
                <a:r>
                  <a:rPr lang="en-US"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7</a:t>
                </a:r>
                <a:r>
                  <a:rPr lang="fr-FR"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0 €	</a:t>
                </a:r>
                <a:r>
                  <a:rPr lang="en-US"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100</a:t>
                </a:r>
                <a:r>
                  <a:rPr lang="fr-FR"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 €</a:t>
                </a:r>
              </a:p>
            </p:txBody>
          </p:sp>
          <p:sp>
            <p:nvSpPr>
              <p:cNvPr id="16395" name="Text Box 48">
                <a:extLst>
                  <a:ext uri="{FF2B5EF4-FFF2-40B4-BE49-F238E27FC236}">
                    <a16:creationId xmlns:a16="http://schemas.microsoft.com/office/drawing/2014/main" id="{0C52ABE2-F22B-4DC8-8642-854FAB6EA6B9}"/>
                  </a:ext>
                </a:extLst>
              </p:cNvPr>
              <p:cNvSpPr txBox="1">
                <a:spLocks noChangeArrowheads="1"/>
              </p:cNvSpPr>
              <p:nvPr/>
            </p:nvSpPr>
            <p:spPr bwMode="auto">
              <a:xfrm>
                <a:off x="624" y="2294"/>
                <a:ext cx="513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572000" algn="l"/>
                    <a:tab pos="4673600" algn="l"/>
                    <a:tab pos="6858000" algn="l"/>
                  </a:tabLst>
                  <a:defRPr sz="3200">
                    <a:solidFill>
                      <a:schemeClr val="tx1"/>
                    </a:solidFill>
                    <a:latin typeface="Arial" panose="020B0604020202020204" pitchFamily="34" charset="0"/>
                  </a:defRPr>
                </a:lvl1pPr>
                <a:lvl2pPr marL="742950" indent="-285750">
                  <a:spcBef>
                    <a:spcPct val="20000"/>
                  </a:spcBef>
                  <a:buChar char="–"/>
                  <a:tabLst>
                    <a:tab pos="4572000" algn="l"/>
                    <a:tab pos="4673600" algn="l"/>
                    <a:tab pos="6858000" algn="l"/>
                  </a:tabLst>
                  <a:defRPr sz="2800">
                    <a:solidFill>
                      <a:schemeClr val="tx1"/>
                    </a:solidFill>
                    <a:latin typeface="Arial" panose="020B0604020202020204" pitchFamily="34" charset="0"/>
                  </a:defRPr>
                </a:lvl2pPr>
                <a:lvl3pPr marL="1143000" indent="-228600">
                  <a:spcBef>
                    <a:spcPct val="20000"/>
                  </a:spcBef>
                  <a:buChar char="•"/>
                  <a:tabLst>
                    <a:tab pos="4572000" algn="l"/>
                    <a:tab pos="4673600" algn="l"/>
                    <a:tab pos="6858000" algn="l"/>
                  </a:tabLst>
                  <a:defRPr sz="2400">
                    <a:solidFill>
                      <a:schemeClr val="tx1"/>
                    </a:solidFill>
                    <a:latin typeface="Arial" panose="020B0604020202020204" pitchFamily="34" charset="0"/>
                  </a:defRPr>
                </a:lvl3pPr>
                <a:lvl4pPr marL="1600200" indent="-228600">
                  <a:spcBef>
                    <a:spcPct val="20000"/>
                  </a:spcBef>
                  <a:buChar char="–"/>
                  <a:tabLst>
                    <a:tab pos="4572000" algn="l"/>
                    <a:tab pos="4673600" algn="l"/>
                    <a:tab pos="6858000" algn="l"/>
                  </a:tabLst>
                  <a:defRPr sz="2000">
                    <a:solidFill>
                      <a:schemeClr val="tx1"/>
                    </a:solidFill>
                    <a:latin typeface="Arial" panose="020B0604020202020204" pitchFamily="34" charset="0"/>
                  </a:defRPr>
                </a:lvl4pPr>
                <a:lvl5pPr marL="2057400" indent="-228600">
                  <a:spcBef>
                    <a:spcPct val="20000"/>
                  </a:spcBef>
                  <a:buChar char="»"/>
                  <a:tabLst>
                    <a:tab pos="4572000" algn="l"/>
                    <a:tab pos="4673600" algn="l"/>
                    <a:tab pos="68580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572000" algn="l"/>
                    <a:tab pos="4673600" algn="l"/>
                    <a:tab pos="68580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572000" algn="l"/>
                    <a:tab pos="4673600" algn="l"/>
                    <a:tab pos="68580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572000" algn="l"/>
                    <a:tab pos="4673600" algn="l"/>
                    <a:tab pos="68580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572000" algn="l"/>
                    <a:tab pos="4673600" algn="l"/>
                    <a:tab pos="6858000" algn="l"/>
                  </a:tabLst>
                  <a:defRPr sz="2000">
                    <a:solidFill>
                      <a:schemeClr val="tx1"/>
                    </a:solidFill>
                    <a:latin typeface="Arial" panose="020B0604020202020204" pitchFamily="34" charset="0"/>
                  </a:defRPr>
                </a:lvl9pPr>
              </a:lstStyle>
              <a:p>
                <a:pPr eaLnBrk="1" hangingPunct="1">
                  <a:spcBef>
                    <a:spcPct val="50000"/>
                  </a:spcBef>
                  <a:buFontTx/>
                  <a:buNone/>
                </a:pP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Coûts de transport	</a:t>
                </a:r>
                <a:r>
                  <a:rPr lang="fr-FR"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6 €	3 €</a:t>
                </a:r>
              </a:p>
            </p:txBody>
          </p:sp>
          <p:sp>
            <p:nvSpPr>
              <p:cNvPr id="16396" name="Text Box 50">
                <a:extLst>
                  <a:ext uri="{FF2B5EF4-FFF2-40B4-BE49-F238E27FC236}">
                    <a16:creationId xmlns:a16="http://schemas.microsoft.com/office/drawing/2014/main" id="{574BCFF4-B888-460A-AFDA-A79F6544A0E6}"/>
                  </a:ext>
                </a:extLst>
              </p:cNvPr>
              <p:cNvSpPr txBox="1">
                <a:spLocks noChangeArrowheads="1"/>
              </p:cNvSpPr>
              <p:nvPr/>
            </p:nvSpPr>
            <p:spPr bwMode="auto">
              <a:xfrm>
                <a:off x="624" y="2582"/>
                <a:ext cx="513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470400" algn="l"/>
                    <a:tab pos="6570663" algn="l"/>
                  </a:tabLst>
                  <a:defRPr sz="3200">
                    <a:solidFill>
                      <a:schemeClr val="tx1"/>
                    </a:solidFill>
                    <a:latin typeface="Arial" panose="020B0604020202020204" pitchFamily="34" charset="0"/>
                  </a:defRPr>
                </a:lvl1pPr>
                <a:lvl2pPr marL="742950" indent="-285750">
                  <a:spcBef>
                    <a:spcPct val="20000"/>
                  </a:spcBef>
                  <a:buChar char="–"/>
                  <a:tabLst>
                    <a:tab pos="4470400" algn="l"/>
                    <a:tab pos="6570663" algn="l"/>
                  </a:tabLst>
                  <a:defRPr sz="2800">
                    <a:solidFill>
                      <a:schemeClr val="tx1"/>
                    </a:solidFill>
                    <a:latin typeface="Arial" panose="020B0604020202020204" pitchFamily="34" charset="0"/>
                  </a:defRPr>
                </a:lvl2pPr>
                <a:lvl3pPr marL="1143000" indent="-228600">
                  <a:spcBef>
                    <a:spcPct val="20000"/>
                  </a:spcBef>
                  <a:buChar char="•"/>
                  <a:tabLst>
                    <a:tab pos="4470400" algn="l"/>
                    <a:tab pos="6570663" algn="l"/>
                  </a:tabLst>
                  <a:defRPr sz="2400">
                    <a:solidFill>
                      <a:schemeClr val="tx1"/>
                    </a:solidFill>
                    <a:latin typeface="Arial" panose="020B0604020202020204" pitchFamily="34" charset="0"/>
                  </a:defRPr>
                </a:lvl3pPr>
                <a:lvl4pPr marL="1600200" indent="-228600">
                  <a:spcBef>
                    <a:spcPct val="20000"/>
                  </a:spcBef>
                  <a:buChar char="–"/>
                  <a:tabLst>
                    <a:tab pos="4470400" algn="l"/>
                    <a:tab pos="6570663" algn="l"/>
                  </a:tabLst>
                  <a:defRPr sz="2000">
                    <a:solidFill>
                      <a:schemeClr val="tx1"/>
                    </a:solidFill>
                    <a:latin typeface="Arial" panose="020B0604020202020204" pitchFamily="34" charset="0"/>
                  </a:defRPr>
                </a:lvl4pPr>
                <a:lvl5pPr marL="2057400" indent="-228600">
                  <a:spcBef>
                    <a:spcPct val="20000"/>
                  </a:spcBef>
                  <a:buChar char="»"/>
                  <a:tabLst>
                    <a:tab pos="4470400" algn="l"/>
                    <a:tab pos="6570663"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470400" algn="l"/>
                    <a:tab pos="6570663"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470400" algn="l"/>
                    <a:tab pos="6570663"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470400" algn="l"/>
                    <a:tab pos="6570663"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470400" algn="l"/>
                    <a:tab pos="6570663" algn="l"/>
                  </a:tabLst>
                  <a:defRPr sz="2000">
                    <a:solidFill>
                      <a:schemeClr val="tx1"/>
                    </a:solidFill>
                    <a:latin typeface="Arial" panose="020B0604020202020204" pitchFamily="34" charset="0"/>
                  </a:defRPr>
                </a:lvl9pPr>
              </a:lstStyle>
              <a:p>
                <a:pPr eaLnBrk="1" hangingPunct="1">
                  <a:spcBef>
                    <a:spcPct val="50000"/>
                  </a:spcBef>
                  <a:buFontTx/>
                  <a:buNone/>
                </a:pP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Ventes </a:t>
                </a:r>
                <a:r>
                  <a:rPr lang="fr-FR"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(7 €/sac)</a:t>
                </a: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	</a:t>
                </a:r>
                <a:r>
                  <a:rPr lang="fr-FR"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98 €	140 €</a:t>
                </a:r>
              </a:p>
            </p:txBody>
          </p:sp>
          <p:grpSp>
            <p:nvGrpSpPr>
              <p:cNvPr id="16397" name="Group 102">
                <a:extLst>
                  <a:ext uri="{FF2B5EF4-FFF2-40B4-BE49-F238E27FC236}">
                    <a16:creationId xmlns:a16="http://schemas.microsoft.com/office/drawing/2014/main" id="{23285017-35F4-4686-8D7B-1B179A355BF1}"/>
                  </a:ext>
                </a:extLst>
              </p:cNvPr>
              <p:cNvGrpSpPr>
                <a:grpSpLocks/>
              </p:cNvGrpSpPr>
              <p:nvPr/>
            </p:nvGrpSpPr>
            <p:grpSpPr bwMode="auto">
              <a:xfrm>
                <a:off x="624" y="1392"/>
                <a:ext cx="4752" cy="2304"/>
                <a:chOff x="624" y="1392"/>
                <a:chExt cx="4752" cy="2304"/>
              </a:xfrm>
            </p:grpSpPr>
            <p:sp>
              <p:nvSpPr>
                <p:cNvPr id="16398" name="Text Box 87">
                  <a:extLst>
                    <a:ext uri="{FF2B5EF4-FFF2-40B4-BE49-F238E27FC236}">
                      <a16:creationId xmlns:a16="http://schemas.microsoft.com/office/drawing/2014/main" id="{62FFBB84-AAE5-4830-8228-0F0FFA8803A0}"/>
                    </a:ext>
                  </a:extLst>
                </p:cNvPr>
                <p:cNvSpPr txBox="1">
                  <a:spLocks noChangeArrowheads="1"/>
                </p:cNvSpPr>
                <p:nvPr/>
              </p:nvSpPr>
              <p:spPr bwMode="auto">
                <a:xfrm>
                  <a:off x="624" y="3120"/>
                  <a:ext cx="475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6858000" algn="l"/>
                    </a:tabLst>
                    <a:defRPr sz="3200">
                      <a:solidFill>
                        <a:schemeClr val="tx1"/>
                      </a:solidFill>
                      <a:latin typeface="Arial" panose="020B0604020202020204" pitchFamily="34" charset="0"/>
                    </a:defRPr>
                  </a:lvl1pPr>
                  <a:lvl2pPr marL="742950" indent="-285750">
                    <a:spcBef>
                      <a:spcPct val="20000"/>
                    </a:spcBef>
                    <a:buChar char="–"/>
                    <a:tabLst>
                      <a:tab pos="6858000" algn="l"/>
                    </a:tabLst>
                    <a:defRPr sz="2800">
                      <a:solidFill>
                        <a:schemeClr val="tx1"/>
                      </a:solidFill>
                      <a:latin typeface="Arial" panose="020B0604020202020204" pitchFamily="34" charset="0"/>
                    </a:defRPr>
                  </a:lvl2pPr>
                  <a:lvl3pPr marL="1143000" indent="-228600">
                    <a:spcBef>
                      <a:spcPct val="20000"/>
                    </a:spcBef>
                    <a:buChar char="•"/>
                    <a:tabLst>
                      <a:tab pos="6858000" algn="l"/>
                    </a:tabLst>
                    <a:defRPr sz="2400">
                      <a:solidFill>
                        <a:schemeClr val="tx1"/>
                      </a:solidFill>
                      <a:latin typeface="Arial" panose="020B0604020202020204" pitchFamily="34" charset="0"/>
                    </a:defRPr>
                  </a:lvl3pPr>
                  <a:lvl4pPr marL="1600200" indent="-228600">
                    <a:spcBef>
                      <a:spcPct val="20000"/>
                    </a:spcBef>
                    <a:buChar char="–"/>
                    <a:tabLst>
                      <a:tab pos="6858000" algn="l"/>
                    </a:tabLst>
                    <a:defRPr sz="2000">
                      <a:solidFill>
                        <a:schemeClr val="tx1"/>
                      </a:solidFill>
                      <a:latin typeface="Arial" panose="020B0604020202020204" pitchFamily="34" charset="0"/>
                    </a:defRPr>
                  </a:lvl4pPr>
                  <a:lvl5pPr marL="2057400" indent="-228600">
                    <a:spcBef>
                      <a:spcPct val="20000"/>
                    </a:spcBef>
                    <a:buChar char="»"/>
                    <a:tabLst>
                      <a:tab pos="68580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68580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68580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68580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6858000" algn="l"/>
                    </a:tabLst>
                    <a:defRPr sz="2000">
                      <a:solidFill>
                        <a:schemeClr val="tx1"/>
                      </a:solidFill>
                      <a:latin typeface="Arial" panose="020B0604020202020204" pitchFamily="34" charset="0"/>
                    </a:defRPr>
                  </a:lvl9pPr>
                </a:lstStyle>
                <a:p>
                  <a:pPr eaLnBrk="1" hangingPunct="1">
                    <a:spcBef>
                      <a:spcPct val="50000"/>
                    </a:spcBef>
                    <a:buFontTx/>
                    <a:buNone/>
                  </a:pP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Remboursement du prêt	3 €</a:t>
                  </a:r>
                </a:p>
              </p:txBody>
            </p:sp>
            <p:sp>
              <p:nvSpPr>
                <p:cNvPr id="16399" name="Line 41">
                  <a:extLst>
                    <a:ext uri="{FF2B5EF4-FFF2-40B4-BE49-F238E27FC236}">
                      <a16:creationId xmlns:a16="http://schemas.microsoft.com/office/drawing/2014/main" id="{60FF7B98-8EAE-4D2A-97C3-55D74D01A027}"/>
                    </a:ext>
                  </a:extLst>
                </p:cNvPr>
                <p:cNvSpPr>
                  <a:spLocks noChangeShapeType="1"/>
                </p:cNvSpPr>
                <p:nvPr/>
              </p:nvSpPr>
              <p:spPr bwMode="auto">
                <a:xfrm flipH="1">
                  <a:off x="4224" y="1430"/>
                  <a:ext cx="0" cy="226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6400" name="Text Box 43">
                  <a:extLst>
                    <a:ext uri="{FF2B5EF4-FFF2-40B4-BE49-F238E27FC236}">
                      <a16:creationId xmlns:a16="http://schemas.microsoft.com/office/drawing/2014/main" id="{83F24199-EE3B-45F9-84F1-0D7568D5F7C6}"/>
                    </a:ext>
                  </a:extLst>
                </p:cNvPr>
                <p:cNvSpPr txBox="1">
                  <a:spLocks noChangeArrowheads="1"/>
                </p:cNvSpPr>
                <p:nvPr/>
              </p:nvSpPr>
              <p:spPr bwMode="auto">
                <a:xfrm>
                  <a:off x="4272" y="1430"/>
                  <a:ext cx="105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Lilian : Prêt de 30$</a:t>
                  </a:r>
                </a:p>
              </p:txBody>
            </p:sp>
            <p:sp>
              <p:nvSpPr>
                <p:cNvPr id="16401" name="Text Box 44">
                  <a:extLst>
                    <a:ext uri="{FF2B5EF4-FFF2-40B4-BE49-F238E27FC236}">
                      <a16:creationId xmlns:a16="http://schemas.microsoft.com/office/drawing/2014/main" id="{0FFEB526-AB0B-401F-A697-CA85982D0952}"/>
                    </a:ext>
                  </a:extLst>
                </p:cNvPr>
                <p:cNvSpPr txBox="1">
                  <a:spLocks noChangeArrowheads="1"/>
                </p:cNvSpPr>
                <p:nvPr/>
              </p:nvSpPr>
              <p:spPr bwMode="auto">
                <a:xfrm>
                  <a:off x="3024" y="1430"/>
                  <a:ext cx="120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Maria</a:t>
                  </a:r>
                </a:p>
              </p:txBody>
            </p:sp>
            <p:sp>
              <p:nvSpPr>
                <p:cNvPr id="16402" name="Text Box 46">
                  <a:extLst>
                    <a:ext uri="{FF2B5EF4-FFF2-40B4-BE49-F238E27FC236}">
                      <a16:creationId xmlns:a16="http://schemas.microsoft.com/office/drawing/2014/main" id="{0CA63749-CB7C-49B1-A77E-2E14FABB9276}"/>
                    </a:ext>
                  </a:extLst>
                </p:cNvPr>
                <p:cNvSpPr txBox="1">
                  <a:spLocks noChangeArrowheads="1"/>
                </p:cNvSpPr>
                <p:nvPr/>
              </p:nvSpPr>
              <p:spPr bwMode="auto">
                <a:xfrm>
                  <a:off x="624" y="1718"/>
                  <a:ext cx="4752" cy="1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386263" algn="l"/>
                      <a:tab pos="6672263" algn="l"/>
                    </a:tabLst>
                    <a:defRPr sz="3200">
                      <a:solidFill>
                        <a:schemeClr val="tx1"/>
                      </a:solidFill>
                      <a:latin typeface="Arial" panose="020B0604020202020204" pitchFamily="34" charset="0"/>
                    </a:defRPr>
                  </a:lvl1pPr>
                  <a:lvl2pPr marL="742950" indent="-285750">
                    <a:spcBef>
                      <a:spcPct val="20000"/>
                    </a:spcBef>
                    <a:buChar char="–"/>
                    <a:tabLst>
                      <a:tab pos="4386263" algn="l"/>
                      <a:tab pos="6672263" algn="l"/>
                    </a:tabLst>
                    <a:defRPr sz="2800">
                      <a:solidFill>
                        <a:schemeClr val="tx1"/>
                      </a:solidFill>
                      <a:latin typeface="Arial" panose="020B0604020202020204" pitchFamily="34" charset="0"/>
                    </a:defRPr>
                  </a:lvl2pPr>
                  <a:lvl3pPr marL="1143000" indent="-228600">
                    <a:spcBef>
                      <a:spcPct val="20000"/>
                    </a:spcBef>
                    <a:buChar char="•"/>
                    <a:tabLst>
                      <a:tab pos="4386263" algn="l"/>
                      <a:tab pos="6672263" algn="l"/>
                    </a:tabLst>
                    <a:defRPr sz="2400">
                      <a:solidFill>
                        <a:schemeClr val="tx1"/>
                      </a:solidFill>
                      <a:latin typeface="Arial" panose="020B0604020202020204" pitchFamily="34" charset="0"/>
                    </a:defRPr>
                  </a:lvl3pPr>
                  <a:lvl4pPr marL="1600200" indent="-228600">
                    <a:spcBef>
                      <a:spcPct val="20000"/>
                    </a:spcBef>
                    <a:buChar char="–"/>
                    <a:tabLst>
                      <a:tab pos="4386263" algn="l"/>
                      <a:tab pos="6672263" algn="l"/>
                    </a:tabLst>
                    <a:defRPr sz="2000">
                      <a:solidFill>
                        <a:schemeClr val="tx1"/>
                      </a:solidFill>
                      <a:latin typeface="Arial" panose="020B0604020202020204" pitchFamily="34" charset="0"/>
                    </a:defRPr>
                  </a:lvl4pPr>
                  <a:lvl5pPr marL="2057400" indent="-228600">
                    <a:spcBef>
                      <a:spcPct val="20000"/>
                    </a:spcBef>
                    <a:buChar char="»"/>
                    <a:tabLst>
                      <a:tab pos="4386263" algn="l"/>
                      <a:tab pos="6672263"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386263" algn="l"/>
                      <a:tab pos="6672263"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386263" algn="l"/>
                      <a:tab pos="6672263"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386263" algn="l"/>
                      <a:tab pos="6672263"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386263" algn="l"/>
                      <a:tab pos="6672263" algn="l"/>
                    </a:tabLst>
                    <a:defRPr sz="2000">
                      <a:solidFill>
                        <a:schemeClr val="tx1"/>
                      </a:solidFill>
                      <a:latin typeface="Arial" panose="020B0604020202020204" pitchFamily="34" charset="0"/>
                    </a:defRPr>
                  </a:lvl9pPr>
                </a:lstStyle>
                <a:p>
                  <a:pPr eaLnBrk="1" hangingPunct="1">
                    <a:spcBef>
                      <a:spcPct val="50000"/>
                    </a:spcBef>
                    <a:buFontTx/>
                    <a:buNone/>
                  </a:pPr>
                  <a:r>
                    <a:rPr lang="fr-FR" altLang="fr-FR" sz="1200" b="1" i="1">
                      <a:solidFill>
                        <a:srgbClr val="800000"/>
                      </a:solidFill>
                      <a:latin typeface="Verdana" panose="020B0604030504040204" pitchFamily="34" charset="0"/>
                      <a:ea typeface="Verdana" panose="020B0604030504040204" pitchFamily="34" charset="0"/>
                      <a:cs typeface="Verdana" panose="020B0604030504040204" pitchFamily="34" charset="0"/>
                    </a:rPr>
                    <a:t>Capital disponible	</a:t>
                  </a:r>
                  <a:r>
                    <a:rPr lang="en-US" altLang="fr-FR" sz="1200" b="1" i="1">
                      <a:solidFill>
                        <a:srgbClr val="800000"/>
                      </a:solidFill>
                      <a:latin typeface="Verdana" panose="020B0604030504040204" pitchFamily="34" charset="0"/>
                      <a:ea typeface="Verdana" panose="020B0604030504040204" pitchFamily="34" charset="0"/>
                      <a:cs typeface="Verdana" panose="020B0604030504040204" pitchFamily="34" charset="0"/>
                    </a:rPr>
                    <a:t>4</a:t>
                  </a:r>
                  <a:r>
                    <a:rPr lang="fr-FR" altLang="fr-FR" sz="1200" b="1" i="1">
                      <a:solidFill>
                        <a:srgbClr val="800000"/>
                      </a:solidFill>
                      <a:latin typeface="Verdana" panose="020B0604030504040204" pitchFamily="34" charset="0"/>
                      <a:ea typeface="Verdana" panose="020B0604030504040204" pitchFamily="34" charset="0"/>
                      <a:cs typeface="Verdana" panose="020B0604030504040204" pitchFamily="34" charset="0"/>
                    </a:rPr>
                    <a:t>0 €	</a:t>
                  </a:r>
                  <a:r>
                    <a:rPr lang="en-US" altLang="fr-FR" sz="1200" b="1" i="1">
                      <a:solidFill>
                        <a:srgbClr val="800000"/>
                      </a:solidFill>
                      <a:latin typeface="Verdana" panose="020B0604030504040204" pitchFamily="34" charset="0"/>
                      <a:ea typeface="Verdana" panose="020B0604030504040204" pitchFamily="34" charset="0"/>
                      <a:cs typeface="Verdana" panose="020B0604030504040204" pitchFamily="34" charset="0"/>
                    </a:rPr>
                    <a:t>7</a:t>
                  </a:r>
                  <a:r>
                    <a:rPr lang="fr-FR" altLang="fr-FR" sz="1200" b="1" i="1">
                      <a:solidFill>
                        <a:srgbClr val="800000"/>
                      </a:solidFill>
                      <a:latin typeface="Verdana" panose="020B0604030504040204" pitchFamily="34" charset="0"/>
                      <a:ea typeface="Verdana" panose="020B0604030504040204" pitchFamily="34" charset="0"/>
                      <a:cs typeface="Verdana" panose="020B0604030504040204" pitchFamily="34" charset="0"/>
                    </a:rPr>
                    <a:t>0 €</a:t>
                  </a:r>
                </a:p>
              </p:txBody>
            </p:sp>
            <p:sp>
              <p:nvSpPr>
                <p:cNvPr id="16403" name="Line 45">
                  <a:extLst>
                    <a:ext uri="{FF2B5EF4-FFF2-40B4-BE49-F238E27FC236}">
                      <a16:creationId xmlns:a16="http://schemas.microsoft.com/office/drawing/2014/main" id="{BC05771C-B1A8-4419-B00F-84B48D4BA3DA}"/>
                    </a:ext>
                  </a:extLst>
                </p:cNvPr>
                <p:cNvSpPr>
                  <a:spLocks noChangeShapeType="1"/>
                </p:cNvSpPr>
                <p:nvPr/>
              </p:nvSpPr>
              <p:spPr bwMode="auto">
                <a:xfrm>
                  <a:off x="3024" y="1392"/>
                  <a:ext cx="0" cy="23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6404" name="Line 49">
                  <a:extLst>
                    <a:ext uri="{FF2B5EF4-FFF2-40B4-BE49-F238E27FC236}">
                      <a16:creationId xmlns:a16="http://schemas.microsoft.com/office/drawing/2014/main" id="{91160911-78DC-4D44-8EBD-DE12E286C34E}"/>
                    </a:ext>
                  </a:extLst>
                </p:cNvPr>
                <p:cNvSpPr>
                  <a:spLocks noChangeShapeType="1"/>
                </p:cNvSpPr>
                <p:nvPr/>
              </p:nvSpPr>
              <p:spPr bwMode="auto">
                <a:xfrm>
                  <a:off x="624" y="1718"/>
                  <a:ext cx="47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6405" name="Text Box 51">
                  <a:extLst>
                    <a:ext uri="{FF2B5EF4-FFF2-40B4-BE49-F238E27FC236}">
                      <a16:creationId xmlns:a16="http://schemas.microsoft.com/office/drawing/2014/main" id="{D133E1FE-EAC3-4721-BB27-88F8DFD0230F}"/>
                    </a:ext>
                  </a:extLst>
                </p:cNvPr>
                <p:cNvSpPr txBox="1">
                  <a:spLocks noChangeArrowheads="1"/>
                </p:cNvSpPr>
                <p:nvPr/>
              </p:nvSpPr>
              <p:spPr bwMode="auto">
                <a:xfrm>
                  <a:off x="624" y="2870"/>
                  <a:ext cx="475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470400" algn="l"/>
                      <a:tab pos="6756400" algn="l"/>
                    </a:tabLst>
                    <a:defRPr sz="3200">
                      <a:solidFill>
                        <a:schemeClr val="tx1"/>
                      </a:solidFill>
                      <a:latin typeface="Arial" panose="020B0604020202020204" pitchFamily="34" charset="0"/>
                    </a:defRPr>
                  </a:lvl1pPr>
                  <a:lvl2pPr marL="742950" indent="-285750">
                    <a:spcBef>
                      <a:spcPct val="20000"/>
                    </a:spcBef>
                    <a:buChar char="–"/>
                    <a:tabLst>
                      <a:tab pos="4470400" algn="l"/>
                      <a:tab pos="6756400" algn="l"/>
                    </a:tabLst>
                    <a:defRPr sz="2800">
                      <a:solidFill>
                        <a:schemeClr val="tx1"/>
                      </a:solidFill>
                      <a:latin typeface="Arial" panose="020B0604020202020204" pitchFamily="34" charset="0"/>
                    </a:defRPr>
                  </a:lvl2pPr>
                  <a:lvl3pPr marL="1143000" indent="-228600">
                    <a:spcBef>
                      <a:spcPct val="20000"/>
                    </a:spcBef>
                    <a:buChar char="•"/>
                    <a:tabLst>
                      <a:tab pos="4470400" algn="l"/>
                      <a:tab pos="6756400" algn="l"/>
                    </a:tabLst>
                    <a:defRPr sz="2400">
                      <a:solidFill>
                        <a:schemeClr val="tx1"/>
                      </a:solidFill>
                      <a:latin typeface="Arial" panose="020B0604020202020204" pitchFamily="34" charset="0"/>
                    </a:defRPr>
                  </a:lvl3pPr>
                  <a:lvl4pPr marL="1600200" indent="-228600">
                    <a:spcBef>
                      <a:spcPct val="20000"/>
                    </a:spcBef>
                    <a:buChar char="–"/>
                    <a:tabLst>
                      <a:tab pos="4470400" algn="l"/>
                      <a:tab pos="6756400" algn="l"/>
                    </a:tabLst>
                    <a:defRPr sz="2000">
                      <a:solidFill>
                        <a:schemeClr val="tx1"/>
                      </a:solidFill>
                      <a:latin typeface="Arial" panose="020B0604020202020204" pitchFamily="34" charset="0"/>
                    </a:defRPr>
                  </a:lvl4pPr>
                  <a:lvl5pPr marL="2057400" indent="-228600">
                    <a:spcBef>
                      <a:spcPct val="20000"/>
                    </a:spcBef>
                    <a:buChar char="»"/>
                    <a:tabLst>
                      <a:tab pos="4470400" algn="l"/>
                      <a:tab pos="67564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470400" algn="l"/>
                      <a:tab pos="67564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470400" algn="l"/>
                      <a:tab pos="67564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470400" algn="l"/>
                      <a:tab pos="67564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470400" algn="l"/>
                      <a:tab pos="6756400" algn="l"/>
                    </a:tabLst>
                    <a:defRPr sz="2000">
                      <a:solidFill>
                        <a:schemeClr val="tx1"/>
                      </a:solidFill>
                      <a:latin typeface="Arial" panose="020B0604020202020204" pitchFamily="34" charset="0"/>
                    </a:defRPr>
                  </a:lvl9pPr>
                </a:lstStyle>
                <a:p>
                  <a:pPr eaLnBrk="1" hangingPunct="1">
                    <a:spcBef>
                      <a:spcPct val="50000"/>
                    </a:spcBef>
                    <a:buFontTx/>
                    <a:buNone/>
                  </a:pPr>
                  <a:r>
                    <a:rPr lang="fr-FR" altLang="fr-FR" sz="1200" b="1">
                      <a:solidFill>
                        <a:srgbClr val="800000"/>
                      </a:solidFill>
                      <a:latin typeface="Verdana" panose="020B0604030504040204" pitchFamily="34" charset="0"/>
                      <a:ea typeface="Verdana" panose="020B0604030504040204" pitchFamily="34" charset="0"/>
                      <a:cs typeface="Verdana" panose="020B0604030504040204" pitchFamily="34" charset="0"/>
                    </a:rPr>
                    <a:t>Revenu	</a:t>
                  </a:r>
                  <a:r>
                    <a:rPr lang="fr-FR" altLang="fr-FR" sz="1200">
                      <a:solidFill>
                        <a:srgbClr val="800000"/>
                      </a:solidFill>
                      <a:latin typeface="Verdana" panose="020B0604030504040204" pitchFamily="34" charset="0"/>
                      <a:ea typeface="Verdana" panose="020B0604030504040204" pitchFamily="34" charset="0"/>
                      <a:cs typeface="Verdana" panose="020B0604030504040204" pitchFamily="34" charset="0"/>
                    </a:rPr>
                    <a:t>22 €	37 €</a:t>
                  </a:r>
                </a:p>
              </p:txBody>
            </p:sp>
            <p:sp>
              <p:nvSpPr>
                <p:cNvPr id="16406" name="Line 62">
                  <a:extLst>
                    <a:ext uri="{FF2B5EF4-FFF2-40B4-BE49-F238E27FC236}">
                      <a16:creationId xmlns:a16="http://schemas.microsoft.com/office/drawing/2014/main" id="{D97C508E-AA0E-4610-857E-6DC29FCBE4B8}"/>
                    </a:ext>
                  </a:extLst>
                </p:cNvPr>
                <p:cNvSpPr>
                  <a:spLocks noChangeShapeType="1"/>
                </p:cNvSpPr>
                <p:nvPr/>
              </p:nvSpPr>
              <p:spPr bwMode="auto">
                <a:xfrm>
                  <a:off x="624" y="2880"/>
                  <a:ext cx="47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6407" name="Line 54">
                  <a:extLst>
                    <a:ext uri="{FF2B5EF4-FFF2-40B4-BE49-F238E27FC236}">
                      <a16:creationId xmlns:a16="http://schemas.microsoft.com/office/drawing/2014/main" id="{FD903693-6FED-4971-B546-5A93981688B4}"/>
                    </a:ext>
                  </a:extLst>
                </p:cNvPr>
                <p:cNvSpPr>
                  <a:spLocks noChangeShapeType="1"/>
                </p:cNvSpPr>
                <p:nvPr/>
              </p:nvSpPr>
              <p:spPr bwMode="auto">
                <a:xfrm>
                  <a:off x="624" y="3120"/>
                  <a:ext cx="47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6408" name="Line 89">
                  <a:extLst>
                    <a:ext uri="{FF2B5EF4-FFF2-40B4-BE49-F238E27FC236}">
                      <a16:creationId xmlns:a16="http://schemas.microsoft.com/office/drawing/2014/main" id="{72C75581-4DFE-4456-B846-840CFF8A945C}"/>
                    </a:ext>
                  </a:extLst>
                </p:cNvPr>
                <p:cNvSpPr>
                  <a:spLocks noChangeShapeType="1"/>
                </p:cNvSpPr>
                <p:nvPr/>
              </p:nvSpPr>
              <p:spPr bwMode="auto">
                <a:xfrm>
                  <a:off x="624" y="3408"/>
                  <a:ext cx="47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6409" name="Line 90">
                  <a:extLst>
                    <a:ext uri="{FF2B5EF4-FFF2-40B4-BE49-F238E27FC236}">
                      <a16:creationId xmlns:a16="http://schemas.microsoft.com/office/drawing/2014/main" id="{7F9F3F8A-2CE3-4564-BBDA-90C0E5BDB967}"/>
                    </a:ext>
                  </a:extLst>
                </p:cNvPr>
                <p:cNvSpPr>
                  <a:spLocks noChangeShapeType="1"/>
                </p:cNvSpPr>
                <p:nvPr/>
              </p:nvSpPr>
              <p:spPr bwMode="auto">
                <a:xfrm>
                  <a:off x="624" y="3696"/>
                  <a:ext cx="47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6410" name="Line 98">
                  <a:extLst>
                    <a:ext uri="{FF2B5EF4-FFF2-40B4-BE49-F238E27FC236}">
                      <a16:creationId xmlns:a16="http://schemas.microsoft.com/office/drawing/2014/main" id="{9C33A005-78C8-40AA-A766-EBB8A7A208D2}"/>
                    </a:ext>
                  </a:extLst>
                </p:cNvPr>
                <p:cNvSpPr>
                  <a:spLocks noChangeShapeType="1"/>
                </p:cNvSpPr>
                <p:nvPr/>
              </p:nvSpPr>
              <p:spPr bwMode="auto">
                <a:xfrm flipH="1">
                  <a:off x="624" y="1680"/>
                  <a:ext cx="0" cy="20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6411" name="Line 100">
                  <a:extLst>
                    <a:ext uri="{FF2B5EF4-FFF2-40B4-BE49-F238E27FC236}">
                      <a16:creationId xmlns:a16="http://schemas.microsoft.com/office/drawing/2014/main" id="{57EF66C2-3C67-46D4-BFE6-FBA8768BCE76}"/>
                    </a:ext>
                  </a:extLst>
                </p:cNvPr>
                <p:cNvSpPr>
                  <a:spLocks noChangeShapeType="1"/>
                </p:cNvSpPr>
                <p:nvPr/>
              </p:nvSpPr>
              <p:spPr bwMode="auto">
                <a:xfrm flipH="1">
                  <a:off x="5376" y="1430"/>
                  <a:ext cx="0" cy="226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16412" name="Line 101">
                  <a:extLst>
                    <a:ext uri="{FF2B5EF4-FFF2-40B4-BE49-F238E27FC236}">
                      <a16:creationId xmlns:a16="http://schemas.microsoft.com/office/drawing/2014/main" id="{30A9AC1B-CC2D-4267-A5B3-C9C655CDAFFE}"/>
                    </a:ext>
                  </a:extLst>
                </p:cNvPr>
                <p:cNvSpPr>
                  <a:spLocks noChangeShapeType="1"/>
                </p:cNvSpPr>
                <p:nvPr/>
              </p:nvSpPr>
              <p:spPr bwMode="auto">
                <a:xfrm>
                  <a:off x="3024" y="1403"/>
                  <a:ext cx="23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D44A7FB0-F528-4A4E-B4DF-D00050A4B1D0}"/>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B594D7E-8CBE-4658-8B80-75132E6FD206}" type="datetime1">
              <a:rPr lang="fr-FR" altLang="fr-FR" sz="1400" smtClean="0"/>
              <a:pPr>
                <a:spcBef>
                  <a:spcPct val="0"/>
                </a:spcBef>
                <a:buFontTx/>
                <a:buNone/>
              </a:pPr>
              <a:t>27/09/2019</a:t>
            </a:fld>
            <a:endParaRPr lang="fr-FR" altLang="fr-FR" sz="1400"/>
          </a:p>
        </p:txBody>
      </p:sp>
      <p:sp>
        <p:nvSpPr>
          <p:cNvPr id="18435" name="Footer Placeholder 4">
            <a:extLst>
              <a:ext uri="{FF2B5EF4-FFF2-40B4-BE49-F238E27FC236}">
                <a16:creationId xmlns:a16="http://schemas.microsoft.com/office/drawing/2014/main" id="{38C3EDF6-8D42-44CD-86C9-6E7259635ED4}"/>
              </a:ext>
            </a:extLst>
          </p:cNvPr>
          <p:cNvSpPr>
            <a:spLocks noGrp="1"/>
          </p:cNvSpPr>
          <p:nvPr>
            <p:ph type="ftr" sz="quarter" idx="11"/>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fr-FR" altLang="fr-FR" sz="1400"/>
              <a:t>Digital finance - Patrick Waelbroeck</a:t>
            </a:r>
          </a:p>
        </p:txBody>
      </p:sp>
      <p:sp>
        <p:nvSpPr>
          <p:cNvPr id="18436" name="Slide Number Placeholder 5">
            <a:extLst>
              <a:ext uri="{FF2B5EF4-FFF2-40B4-BE49-F238E27FC236}">
                <a16:creationId xmlns:a16="http://schemas.microsoft.com/office/drawing/2014/main" id="{0AACDFF0-C05A-4523-B239-499BA1BE2465}"/>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77AFD1A-50EC-4A34-A37C-DDFDE958001A}" type="slidenum">
              <a:rPr lang="fr-FR" altLang="fr-FR" sz="1400" smtClean="0"/>
              <a:pPr>
                <a:spcBef>
                  <a:spcPct val="0"/>
                </a:spcBef>
                <a:buFontTx/>
                <a:buNone/>
              </a:pPr>
              <a:t>9</a:t>
            </a:fld>
            <a:endParaRPr lang="fr-FR" altLang="fr-FR" sz="1400"/>
          </a:p>
        </p:txBody>
      </p:sp>
      <p:sp>
        <p:nvSpPr>
          <p:cNvPr id="18437" name="Rectangle 2">
            <a:extLst>
              <a:ext uri="{FF2B5EF4-FFF2-40B4-BE49-F238E27FC236}">
                <a16:creationId xmlns:a16="http://schemas.microsoft.com/office/drawing/2014/main" id="{649D6BD1-E07B-4C8D-A651-5CD1587658E9}"/>
              </a:ext>
            </a:extLst>
          </p:cNvPr>
          <p:cNvSpPr>
            <a:spLocks noGrp="1" noChangeArrowheads="1"/>
          </p:cNvSpPr>
          <p:nvPr>
            <p:ph type="title"/>
          </p:nvPr>
        </p:nvSpPr>
        <p:spPr/>
        <p:txBody>
          <a:bodyPr/>
          <a:lstStyle/>
          <a:p>
            <a:pPr eaLnBrk="1" hangingPunct="1"/>
            <a:r>
              <a:rPr lang="fr-FR" altLang="fr-FR" sz="3200">
                <a:solidFill>
                  <a:srgbClr val="800000"/>
                </a:solidFill>
                <a:latin typeface="Verdana" panose="020B0604030504040204" pitchFamily="34" charset="0"/>
              </a:rPr>
              <a:t>Yunus et la banque Grameen</a:t>
            </a:r>
          </a:p>
        </p:txBody>
      </p:sp>
      <p:sp>
        <p:nvSpPr>
          <p:cNvPr id="18438" name="Rectangle 3">
            <a:extLst>
              <a:ext uri="{FF2B5EF4-FFF2-40B4-BE49-F238E27FC236}">
                <a16:creationId xmlns:a16="http://schemas.microsoft.com/office/drawing/2014/main" id="{E55B2431-F485-478A-BA44-AB1DBD22CAE7}"/>
              </a:ext>
            </a:extLst>
          </p:cNvPr>
          <p:cNvSpPr>
            <a:spLocks noGrp="1" noChangeArrowheads="1"/>
          </p:cNvSpPr>
          <p:nvPr>
            <p:ph type="body" idx="1"/>
          </p:nvPr>
        </p:nvSpPr>
        <p:spPr/>
        <p:txBody>
          <a:bodyPr/>
          <a:lstStyle/>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1975 Mahammad Yunus (re)crée le micro-crédit</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1983  création de la Grameen Bank au Bengladesh</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36000 membre et 3.1 million$ prêts</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2006 Prix Nobel de la paix</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2010 8.07 million d’emprunteurs, 97% sont des femmes, 2564 filiales, dans 81351 villages, 9.09 millards $ distribués depuis le début, taux de recouvrement des emprunts de 96,72%</a:t>
            </a:r>
          </a:p>
          <a:p>
            <a:pPr eaLnBrk="1" hangingPunct="1">
              <a:buFont typeface="Wingdings" panose="05000000000000000000" pitchFamily="2" charset="2"/>
              <a:buChar char="§"/>
            </a:pPr>
            <a:r>
              <a:rPr lang="fr-FR" altLang="fr-FR" sz="1800">
                <a:solidFill>
                  <a:srgbClr val="800000"/>
                </a:solidFill>
                <a:latin typeface="Verdana" panose="020B0604030504040204" pitchFamily="34" charset="0"/>
                <a:sym typeface="Symbol" panose="05050102010706020507" pitchFamily="18" charset="2"/>
              </a:rPr>
              <a:t>Emprenteurs détiennent 95% du capital,  le gouvernement 5%</a:t>
            </a:r>
          </a:p>
          <a:p>
            <a:pPr eaLnBrk="1" hangingPunct="1">
              <a:buFont typeface="Wingdings" panose="05000000000000000000" pitchFamily="2" charset="2"/>
              <a:buChar char="§"/>
            </a:pPr>
            <a:endParaRPr lang="fr-FR" altLang="fr-FR" sz="1600">
              <a:solidFill>
                <a:srgbClr val="800000"/>
              </a:solidFill>
              <a:latin typeface="Verdana" panose="020B0604030504040204" pitchFamily="34" charset="0"/>
              <a:sym typeface="Symbol" panose="05050102010706020507" pitchFamily="18" charset="2"/>
            </a:endParaRPr>
          </a:p>
        </p:txBody>
      </p:sp>
      <p:sp>
        <p:nvSpPr>
          <p:cNvPr id="18439" name="Line 4">
            <a:extLst>
              <a:ext uri="{FF2B5EF4-FFF2-40B4-BE49-F238E27FC236}">
                <a16:creationId xmlns:a16="http://schemas.microsoft.com/office/drawing/2014/main" id="{595294C4-22AF-41D5-8B58-A8EA8B4A4135}"/>
              </a:ext>
            </a:extLst>
          </p:cNvPr>
          <p:cNvSpPr>
            <a:spLocks noChangeShapeType="1"/>
          </p:cNvSpPr>
          <p:nvPr/>
        </p:nvSpPr>
        <p:spPr bwMode="auto">
          <a:xfrm>
            <a:off x="381000" y="1524000"/>
            <a:ext cx="2286000" cy="0"/>
          </a:xfrm>
          <a:prstGeom prst="line">
            <a:avLst/>
          </a:prstGeom>
          <a:noFill/>
          <a:ln w="952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18440" name="Picture 4">
            <a:extLst>
              <a:ext uri="{FF2B5EF4-FFF2-40B4-BE49-F238E27FC236}">
                <a16:creationId xmlns:a16="http://schemas.microsoft.com/office/drawing/2014/main" id="{50360036-B689-410C-A769-67065B23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8" y="430213"/>
            <a:ext cx="857250"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
            <a:extLst>
              <a:ext uri="{FF2B5EF4-FFF2-40B4-BE49-F238E27FC236}">
                <a16:creationId xmlns:a16="http://schemas.microsoft.com/office/drawing/2014/main" id="{9F4843FA-5966-4AF6-A304-D3FFAD10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341313"/>
            <a:ext cx="81915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Image 2">
            <a:extLst>
              <a:ext uri="{FF2B5EF4-FFF2-40B4-BE49-F238E27FC236}">
                <a16:creationId xmlns:a16="http://schemas.microsoft.com/office/drawing/2014/main" id="{9BC64C0E-4F23-4F3F-8CAD-3D068ED00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2413" y="1752600"/>
            <a:ext cx="8382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4053</TotalTime>
  <Words>3381</Words>
  <Application>Microsoft Office PowerPoint</Application>
  <PresentationFormat>Affichage à l'écran (4:3)</PresentationFormat>
  <Paragraphs>725</Paragraphs>
  <Slides>61</Slides>
  <Notes>60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61</vt:i4>
      </vt:variant>
    </vt:vector>
  </HeadingPairs>
  <TitlesOfParts>
    <vt:vector size="68" baseType="lpstr">
      <vt:lpstr>Arial</vt:lpstr>
      <vt:lpstr>Verdana</vt:lpstr>
      <vt:lpstr>Symbol</vt:lpstr>
      <vt:lpstr>Wingdings</vt:lpstr>
      <vt:lpstr>Helvetica</vt:lpstr>
      <vt:lpstr>Monotype Sorts</vt:lpstr>
      <vt:lpstr>Modèle par défaut</vt:lpstr>
      <vt:lpstr>Financement social</vt:lpstr>
      <vt:lpstr>Plan de la présentation</vt:lpstr>
      <vt:lpstr>Micro finance</vt:lpstr>
      <vt:lpstr>Micro finance</vt:lpstr>
      <vt:lpstr>Illustration</vt:lpstr>
      <vt:lpstr>Illustration</vt:lpstr>
      <vt:lpstr>Comment développer l’activité économique ?</vt:lpstr>
      <vt:lpstr>Les sacs en toile de Maria et Lilian</vt:lpstr>
      <vt:lpstr>Yunus et la banque Grameen</vt:lpstr>
      <vt:lpstr>Critiques</vt:lpstr>
      <vt:lpstr>Accès difficile au crédit classique</vt:lpstr>
      <vt:lpstr>Solution locale</vt:lpstr>
      <vt:lpstr>Pourquoi l’argent ne va pas vers les pauvres</vt:lpstr>
      <vt:lpstr>Pourquoi l’argent ne va pas vers les pauvres</vt:lpstr>
      <vt:lpstr>Pourquoi l’argent ne va pas vers les pauvres</vt:lpstr>
      <vt:lpstr>Solution : subventionner les emprunts ?</vt:lpstr>
      <vt:lpstr>Solution : faire appel à un prêteur local / usurier ?</vt:lpstr>
      <vt:lpstr>Banque + prêteur local ?</vt:lpstr>
      <vt:lpstr>Les racines du micro-crédit : ROSCA et Coopératives de crédits</vt:lpstr>
      <vt:lpstr>ROSCA</vt:lpstr>
      <vt:lpstr>Autres explications</vt:lpstr>
      <vt:lpstr>Problèmes : incitations</vt:lpstr>
      <vt:lpstr>Avantages/inconvénients</vt:lpstr>
      <vt:lpstr>Coopératives/union de crédit</vt:lpstr>
      <vt:lpstr>Coopératives/union de crédit</vt:lpstr>
      <vt:lpstr>Prêt de groupe (group  lending)</vt:lpstr>
      <vt:lpstr>Limites</vt:lpstr>
      <vt:lpstr>Critiques de la micro-finance</vt:lpstr>
      <vt:lpstr>Critiques</vt:lpstr>
      <vt:lpstr>Critiques</vt:lpstr>
      <vt:lpstr>Critiques</vt:lpstr>
      <vt:lpstr>Au final</vt:lpstr>
      <vt:lpstr>Pourquoi ?</vt:lpstr>
      <vt:lpstr>Peer to peer lending</vt:lpstr>
      <vt:lpstr>P2P ? Institutional backing</vt:lpstr>
      <vt:lpstr>Processus P2P</vt:lpstr>
      <vt:lpstr>Processus P2P</vt:lpstr>
      <vt:lpstr>Processus P2P</vt:lpstr>
      <vt:lpstr>P2P lending - croissance</vt:lpstr>
      <vt:lpstr>Peer to peer lending</vt:lpstr>
      <vt:lpstr>Peer to peer lending</vt:lpstr>
      <vt:lpstr>Bénéfices</vt:lpstr>
      <vt:lpstr>Matching de l’offre et de la demande</vt:lpstr>
      <vt:lpstr>Reverse auction</vt:lpstr>
      <vt:lpstr>Prix fixe</vt:lpstr>
      <vt:lpstr>Solutions aux problèmes informationnels ?</vt:lpstr>
      <vt:lpstr>Facteurs d’expansion ?</vt:lpstr>
      <vt:lpstr>Qui se finance sur la plateforme ?</vt:lpstr>
      <vt:lpstr>Qui se finance sur la plateforme ?</vt:lpstr>
      <vt:lpstr>Qui se finance sur la plateforme ?</vt:lpstr>
      <vt:lpstr>Limites</vt:lpstr>
      <vt:lpstr>Faible marge, croissance des nouveaux prêts</vt:lpstr>
      <vt:lpstr>Crowdfunding</vt:lpstr>
      <vt:lpstr>Crowdfunding</vt:lpstr>
      <vt:lpstr>Crowdfunding</vt:lpstr>
      <vt:lpstr>Crowdfunding - faits</vt:lpstr>
      <vt:lpstr>Marché à plusieurs versants</vt:lpstr>
      <vt:lpstr>Marché à plusieurs versants</vt:lpstr>
      <vt:lpstr>Solutions aux problèmes informationnels ?</vt:lpstr>
      <vt:lpstr>Regulation</vt:lpstr>
      <vt:lpstr>Résolution des problèmes informationnels ?</vt:lpstr>
    </vt:vector>
  </TitlesOfParts>
  <Company>ENST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Econométrie</dc:title>
  <dc:creator>Marie-Laure</dc:creator>
  <cp:lastModifiedBy>P J W</cp:lastModifiedBy>
  <cp:revision>302</cp:revision>
  <dcterms:created xsi:type="dcterms:W3CDTF">2006-01-30T09:40:01Z</dcterms:created>
  <dcterms:modified xsi:type="dcterms:W3CDTF">2019-09-27T04:49:25Z</dcterms:modified>
</cp:coreProperties>
</file>